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728955-41CA-4316-BE41-058B957B3734}">
  <a:tblStyle styleId="{DB728955-41CA-4316-BE41-058B957B37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8a0c572c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8a0c572c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8a0c572c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8a0c572c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8d1cadcd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8d1cadcd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8d1cadc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8d1cadc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8a0c572c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8a0c572c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8a0c572c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8a0c572c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8a0c572c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8a0c572c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8d1cadc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8d1cadc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8d1cadcd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8d1cadcd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8d1cadcd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8d1cadcd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3a9d39b9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3a9d39b9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8a0c572c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8a0c572c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8f757f14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8f757f14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8a6a767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8a6a767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a9d39b9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a9d39b9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3a9d39b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3a9d39b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8f757f14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8f757f14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3a9d39b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3a9d39b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8a0c572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8a0c572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8a0c572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8a0c572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8d1cadc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8d1cadc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8d1cadcd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8d1cadcd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8d1cadcd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8d1cadcd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8d1cadc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8d1cadc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8a0c572c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8a0c572c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hydrology.cee.duke.edu/POLARIS/PROPERTIES/v1.0" TargetMode="External"/><Relationship Id="rId4" Type="http://schemas.openxmlformats.org/officeDocument/2006/relationships/image" Target="../media/image13.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agupubs.onlinelibrary.wiley.com/doi/full/10.1029/2018WR022797" TargetMode="External"/><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hyperlink" Target="https://scikit-learn.org/stable/modules/generated/sklearn.cluster.DBSCAN.html" TargetMode="External"/><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hydrology.cee.duke.edu/POLARIS/PROPERTIES/v1.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link.springer.com/book/10.1007/978-3-662-53740-4?noAccess=true" TargetMode="External"/><Relationship Id="rId4" Type="http://schemas.openxmlformats.org/officeDocument/2006/relationships/hyperlink" Target="https://www.sciencedirect.com/science/article/abs/pii/S0065211308606720" TargetMode="External"/><Relationship Id="rId5" Type="http://schemas.openxmlformats.org/officeDocument/2006/relationships/image" Target="../media/image36.png"/><Relationship Id="rId6" Type="http://schemas.openxmlformats.org/officeDocument/2006/relationships/hyperlink" Target="https://www.researchgate.net/figure/Organic-material-profile-at-the-toeslope-Sungai-Kial-Forest-Reserve-Malaysia_fig1_3083841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geemap.org/" TargetMode="External"/><Relationship Id="rId5" Type="http://schemas.openxmlformats.org/officeDocument/2006/relationships/hyperlink" Target="https://developers.google.com/earth-engine/guides/python_install" TargetMode="External"/><Relationship Id="rId6" Type="http://schemas.openxmlformats.org/officeDocument/2006/relationships/hyperlink" Target="https://developers.google.com/earth-engine/guides/python_insta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9992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800"/>
              <a:t>CHALLENGE GEOSCIENTIST/DATA SCIENTIST</a:t>
            </a:r>
            <a:endParaRPr b="1" sz="2800"/>
          </a:p>
        </p:txBody>
      </p:sp>
      <p:sp>
        <p:nvSpPr>
          <p:cNvPr id="55" name="Google Shape;55;p13"/>
          <p:cNvSpPr txBox="1"/>
          <p:nvPr>
            <p:ph idx="1" type="subTitle"/>
          </p:nvPr>
        </p:nvSpPr>
        <p:spPr>
          <a:xfrm>
            <a:off x="311700" y="27665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Giang Tran</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193150" y="57975"/>
            <a:ext cx="8520600" cy="42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Outliers removal</a:t>
            </a:r>
            <a:endParaRPr b="1"/>
          </a:p>
          <a:p>
            <a:pPr indent="0" lvl="0" marL="0" rtl="0" algn="l">
              <a:spcBef>
                <a:spcPts val="0"/>
              </a:spcBef>
              <a:spcAft>
                <a:spcPts val="0"/>
              </a:spcAft>
              <a:buNone/>
            </a:pPr>
            <a:r>
              <a:t/>
            </a:r>
            <a:endParaRPr/>
          </a:p>
        </p:txBody>
      </p:sp>
      <p:pic>
        <p:nvPicPr>
          <p:cNvPr id="174" name="Google Shape;174;p22"/>
          <p:cNvPicPr preferRelativeResize="0"/>
          <p:nvPr/>
        </p:nvPicPr>
        <p:blipFill>
          <a:blip r:embed="rId3">
            <a:alphaModFix/>
          </a:blip>
          <a:stretch>
            <a:fillRect/>
          </a:stretch>
        </p:blipFill>
        <p:spPr>
          <a:xfrm>
            <a:off x="124625" y="1000375"/>
            <a:ext cx="4202024" cy="1798800"/>
          </a:xfrm>
          <a:prstGeom prst="rect">
            <a:avLst/>
          </a:prstGeom>
          <a:noFill/>
          <a:ln cap="flat" cmpd="sng" w="9525">
            <a:solidFill>
              <a:srgbClr val="FF0000"/>
            </a:solidFill>
            <a:prstDash val="solid"/>
            <a:round/>
            <a:headEnd len="sm" w="sm" type="none"/>
            <a:tailEnd len="sm" w="sm" type="none"/>
          </a:ln>
        </p:spPr>
      </p:pic>
      <p:pic>
        <p:nvPicPr>
          <p:cNvPr id="175" name="Google Shape;175;p22"/>
          <p:cNvPicPr preferRelativeResize="0"/>
          <p:nvPr/>
        </p:nvPicPr>
        <p:blipFill>
          <a:blip r:embed="rId4">
            <a:alphaModFix/>
          </a:blip>
          <a:stretch>
            <a:fillRect/>
          </a:stretch>
        </p:blipFill>
        <p:spPr>
          <a:xfrm>
            <a:off x="136025" y="3183527"/>
            <a:ext cx="4202025" cy="1807573"/>
          </a:xfrm>
          <a:prstGeom prst="rect">
            <a:avLst/>
          </a:prstGeom>
          <a:noFill/>
          <a:ln cap="flat" cmpd="sng" w="9525">
            <a:solidFill>
              <a:srgbClr val="FF0000"/>
            </a:solidFill>
            <a:prstDash val="solid"/>
            <a:round/>
            <a:headEnd len="sm" w="sm" type="none"/>
            <a:tailEnd len="sm" w="sm" type="none"/>
          </a:ln>
        </p:spPr>
      </p:pic>
      <p:sp>
        <p:nvSpPr>
          <p:cNvPr id="176" name="Google Shape;176;p22"/>
          <p:cNvSpPr txBox="1"/>
          <p:nvPr/>
        </p:nvSpPr>
        <p:spPr>
          <a:xfrm>
            <a:off x="3499800" y="101775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field_A</a:t>
            </a:r>
            <a:endParaRPr b="1"/>
          </a:p>
        </p:txBody>
      </p:sp>
      <p:sp>
        <p:nvSpPr>
          <p:cNvPr id="177" name="Google Shape;177;p22"/>
          <p:cNvSpPr txBox="1"/>
          <p:nvPr/>
        </p:nvSpPr>
        <p:spPr>
          <a:xfrm>
            <a:off x="3464750" y="319230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field_B</a:t>
            </a:r>
            <a:endParaRPr b="1"/>
          </a:p>
        </p:txBody>
      </p:sp>
      <p:sp>
        <p:nvSpPr>
          <p:cNvPr id="178" name="Google Shape;17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2"/>
          <p:cNvSpPr txBox="1"/>
          <p:nvPr/>
        </p:nvSpPr>
        <p:spPr>
          <a:xfrm>
            <a:off x="7843200" y="101775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field_A</a:t>
            </a:r>
            <a:endParaRPr b="1"/>
          </a:p>
        </p:txBody>
      </p:sp>
      <p:sp>
        <p:nvSpPr>
          <p:cNvPr id="180" name="Google Shape;180;p22"/>
          <p:cNvSpPr txBox="1"/>
          <p:nvPr/>
        </p:nvSpPr>
        <p:spPr>
          <a:xfrm>
            <a:off x="7808150" y="319230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field_B</a:t>
            </a:r>
            <a:endParaRPr b="1"/>
          </a:p>
        </p:txBody>
      </p:sp>
      <p:sp>
        <p:nvSpPr>
          <p:cNvPr id="181" name="Google Shape;181;p22"/>
          <p:cNvSpPr txBox="1"/>
          <p:nvPr/>
        </p:nvSpPr>
        <p:spPr>
          <a:xfrm>
            <a:off x="1823400" y="484350"/>
            <a:ext cx="93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rPr>
              <a:t>Before</a:t>
            </a:r>
            <a:endParaRPr b="1" sz="1600">
              <a:solidFill>
                <a:srgbClr val="FF0000"/>
              </a:solidFill>
            </a:endParaRPr>
          </a:p>
        </p:txBody>
      </p:sp>
      <p:sp>
        <p:nvSpPr>
          <p:cNvPr id="182" name="Google Shape;182;p22"/>
          <p:cNvSpPr txBox="1"/>
          <p:nvPr/>
        </p:nvSpPr>
        <p:spPr>
          <a:xfrm>
            <a:off x="6243000" y="484350"/>
            <a:ext cx="93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000FF"/>
                </a:solidFill>
              </a:rPr>
              <a:t>After</a:t>
            </a:r>
            <a:endParaRPr b="1" sz="1600">
              <a:solidFill>
                <a:srgbClr val="0000FF"/>
              </a:solidFill>
            </a:endParaRPr>
          </a:p>
        </p:txBody>
      </p:sp>
      <p:pic>
        <p:nvPicPr>
          <p:cNvPr id="183" name="Google Shape;183;p22"/>
          <p:cNvPicPr preferRelativeResize="0"/>
          <p:nvPr/>
        </p:nvPicPr>
        <p:blipFill>
          <a:blip r:embed="rId5">
            <a:alphaModFix/>
          </a:blip>
          <a:stretch>
            <a:fillRect/>
          </a:stretch>
        </p:blipFill>
        <p:spPr>
          <a:xfrm>
            <a:off x="4590300" y="1067850"/>
            <a:ext cx="3100500" cy="1803927"/>
          </a:xfrm>
          <a:prstGeom prst="rect">
            <a:avLst/>
          </a:prstGeom>
          <a:noFill/>
          <a:ln>
            <a:noFill/>
          </a:ln>
        </p:spPr>
      </p:pic>
      <p:pic>
        <p:nvPicPr>
          <p:cNvPr id="184" name="Google Shape;184;p22"/>
          <p:cNvPicPr preferRelativeResize="0"/>
          <p:nvPr/>
        </p:nvPicPr>
        <p:blipFill>
          <a:blip r:embed="rId6">
            <a:alphaModFix/>
          </a:blip>
          <a:stretch>
            <a:fillRect/>
          </a:stretch>
        </p:blipFill>
        <p:spPr>
          <a:xfrm>
            <a:off x="4555250" y="3174977"/>
            <a:ext cx="3100499" cy="18246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11700" y="-303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t>PART-2: Compare with the POLARIS dataset</a:t>
            </a:r>
            <a:endParaRPr b="1" sz="2500"/>
          </a:p>
        </p:txBody>
      </p:sp>
      <p:sp>
        <p:nvSpPr>
          <p:cNvPr id="190" name="Google Shape;19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3"/>
          <p:cNvSpPr/>
          <p:nvPr/>
        </p:nvSpPr>
        <p:spPr>
          <a:xfrm>
            <a:off x="131450" y="4558500"/>
            <a:ext cx="1066800" cy="54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Polaris data </a:t>
            </a:r>
            <a:r>
              <a:rPr lang="en"/>
              <a:t>portal</a:t>
            </a:r>
            <a:endParaRPr/>
          </a:p>
        </p:txBody>
      </p:sp>
      <p:sp>
        <p:nvSpPr>
          <p:cNvPr id="192" name="Google Shape;192;p23"/>
          <p:cNvSpPr/>
          <p:nvPr/>
        </p:nvSpPr>
        <p:spPr>
          <a:xfrm>
            <a:off x="1773275" y="4558500"/>
            <a:ext cx="1066800" cy="543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data.csv</a:t>
            </a:r>
            <a:endParaRPr/>
          </a:p>
        </p:txBody>
      </p:sp>
      <p:sp>
        <p:nvSpPr>
          <p:cNvPr id="193" name="Google Shape;193;p23"/>
          <p:cNvSpPr/>
          <p:nvPr/>
        </p:nvSpPr>
        <p:spPr>
          <a:xfrm>
            <a:off x="1773275" y="3386100"/>
            <a:ext cx="1066800" cy="5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Points (x,y)</a:t>
            </a:r>
            <a:endParaRPr/>
          </a:p>
        </p:txBody>
      </p:sp>
      <p:cxnSp>
        <p:nvCxnSpPr>
          <p:cNvPr id="194" name="Google Shape;194;p23"/>
          <p:cNvCxnSpPr>
            <a:stCxn id="192" idx="0"/>
            <a:endCxn id="193" idx="2"/>
          </p:cNvCxnSpPr>
          <p:nvPr/>
        </p:nvCxnSpPr>
        <p:spPr>
          <a:xfrm rot="10800000">
            <a:off x="2306675" y="3929100"/>
            <a:ext cx="0" cy="6294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23"/>
          <p:cNvSpPr/>
          <p:nvPr/>
        </p:nvSpPr>
        <p:spPr>
          <a:xfrm>
            <a:off x="1158875" y="2213750"/>
            <a:ext cx="2295600" cy="666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Download by (x,y)</a:t>
            </a:r>
            <a:endParaRPr/>
          </a:p>
        </p:txBody>
      </p:sp>
      <p:cxnSp>
        <p:nvCxnSpPr>
          <p:cNvPr id="196" name="Google Shape;196;p23"/>
          <p:cNvCxnSpPr>
            <a:endCxn id="195" idx="2"/>
          </p:cNvCxnSpPr>
          <p:nvPr/>
        </p:nvCxnSpPr>
        <p:spPr>
          <a:xfrm rot="10800000">
            <a:off x="2306675" y="2879750"/>
            <a:ext cx="0" cy="5064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23"/>
          <p:cNvSpPr/>
          <p:nvPr/>
        </p:nvSpPr>
        <p:spPr>
          <a:xfrm>
            <a:off x="1730375" y="1021600"/>
            <a:ext cx="1724112" cy="68580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ean,mode,p5 ,p50,p95</a:t>
            </a:r>
            <a:endParaRPr/>
          </a:p>
        </p:txBody>
      </p:sp>
      <p:grpSp>
        <p:nvGrpSpPr>
          <p:cNvPr id="198" name="Google Shape;198;p23"/>
          <p:cNvGrpSpPr/>
          <p:nvPr/>
        </p:nvGrpSpPr>
        <p:grpSpPr>
          <a:xfrm>
            <a:off x="3180588" y="1021600"/>
            <a:ext cx="1014275" cy="685788"/>
            <a:chOff x="3149650" y="1021600"/>
            <a:chExt cx="1014275" cy="685788"/>
          </a:xfrm>
        </p:grpSpPr>
        <p:sp>
          <p:nvSpPr>
            <p:cNvPr id="199" name="Google Shape;199;p23"/>
            <p:cNvSpPr txBox="1"/>
            <p:nvPr/>
          </p:nvSpPr>
          <p:spPr>
            <a:xfrm>
              <a:off x="3149650" y="1368688"/>
              <a:ext cx="68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0-5cm</a:t>
              </a:r>
              <a:endParaRPr sz="1000"/>
            </a:p>
          </p:txBody>
        </p:sp>
        <p:sp>
          <p:nvSpPr>
            <p:cNvPr id="200" name="Google Shape;200;p23"/>
            <p:cNvSpPr txBox="1"/>
            <p:nvPr/>
          </p:nvSpPr>
          <p:spPr>
            <a:xfrm>
              <a:off x="3268725" y="1195150"/>
              <a:ext cx="89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5</a:t>
              </a:r>
              <a:r>
                <a:rPr lang="en" sz="1000"/>
                <a:t>-15cm</a:t>
              </a:r>
              <a:endParaRPr sz="1000"/>
            </a:p>
          </p:txBody>
        </p:sp>
        <p:sp>
          <p:nvSpPr>
            <p:cNvPr id="201" name="Google Shape;201;p23"/>
            <p:cNvSpPr txBox="1"/>
            <p:nvPr/>
          </p:nvSpPr>
          <p:spPr>
            <a:xfrm>
              <a:off x="3395625" y="1021600"/>
              <a:ext cx="7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15</a:t>
              </a:r>
              <a:r>
                <a:rPr lang="en" sz="1000"/>
                <a:t>-30cm</a:t>
              </a:r>
              <a:endParaRPr sz="1000"/>
            </a:p>
          </p:txBody>
        </p:sp>
      </p:grpSp>
      <p:cxnSp>
        <p:nvCxnSpPr>
          <p:cNvPr id="202" name="Google Shape;202;p23"/>
          <p:cNvCxnSpPr>
            <a:stCxn id="195" idx="0"/>
          </p:cNvCxnSpPr>
          <p:nvPr/>
        </p:nvCxnSpPr>
        <p:spPr>
          <a:xfrm flipH="1" rot="10800000">
            <a:off x="2306675" y="1701950"/>
            <a:ext cx="1500" cy="5118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3"/>
          <p:cNvCxnSpPr>
            <a:stCxn id="197" idx="3"/>
            <a:endCxn id="204" idx="0"/>
          </p:cNvCxnSpPr>
          <p:nvPr/>
        </p:nvCxnSpPr>
        <p:spPr>
          <a:xfrm>
            <a:off x="3454487" y="1364500"/>
            <a:ext cx="1242900" cy="786300"/>
          </a:xfrm>
          <a:prstGeom prst="bentConnector2">
            <a:avLst/>
          </a:prstGeom>
          <a:noFill/>
          <a:ln cap="flat" cmpd="sng" w="9525">
            <a:solidFill>
              <a:schemeClr val="dk2"/>
            </a:solidFill>
            <a:prstDash val="solid"/>
            <a:round/>
            <a:headEnd len="med" w="med" type="none"/>
            <a:tailEnd len="med" w="med" type="none"/>
          </a:ln>
        </p:spPr>
      </p:cxnSp>
      <p:sp>
        <p:nvSpPr>
          <p:cNvPr id="204" name="Google Shape;204;p23"/>
          <p:cNvSpPr/>
          <p:nvPr/>
        </p:nvSpPr>
        <p:spPr>
          <a:xfrm>
            <a:off x="3672275" y="2150850"/>
            <a:ext cx="2050500" cy="841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extraction</a:t>
            </a:r>
            <a:endParaRPr/>
          </a:p>
        </p:txBody>
      </p:sp>
      <p:sp>
        <p:nvSpPr>
          <p:cNvPr id="205" name="Google Shape;205;p23"/>
          <p:cNvSpPr/>
          <p:nvPr/>
        </p:nvSpPr>
        <p:spPr>
          <a:xfrm>
            <a:off x="5940575" y="2300225"/>
            <a:ext cx="1181100" cy="5430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t>om_polaris</a:t>
            </a:r>
            <a:r>
              <a:rPr lang="en" sz="1100"/>
              <a:t> (create 0-30cm)</a:t>
            </a:r>
            <a:endParaRPr sz="1100"/>
          </a:p>
        </p:txBody>
      </p:sp>
      <p:sp>
        <p:nvSpPr>
          <p:cNvPr id="206" name="Google Shape;206;p23"/>
          <p:cNvSpPr/>
          <p:nvPr/>
        </p:nvSpPr>
        <p:spPr>
          <a:xfrm>
            <a:off x="3415088" y="4558500"/>
            <a:ext cx="1181100" cy="543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Estimated </a:t>
            </a:r>
            <a:r>
              <a:rPr b="1" lang="en"/>
              <a:t>om</a:t>
            </a:r>
            <a:endParaRPr b="1"/>
          </a:p>
        </p:txBody>
      </p:sp>
      <p:cxnSp>
        <p:nvCxnSpPr>
          <p:cNvPr id="207" name="Google Shape;207;p23"/>
          <p:cNvCxnSpPr>
            <a:stCxn id="192" idx="3"/>
            <a:endCxn id="206" idx="1"/>
          </p:cNvCxnSpPr>
          <p:nvPr/>
        </p:nvCxnSpPr>
        <p:spPr>
          <a:xfrm>
            <a:off x="2840075" y="4830000"/>
            <a:ext cx="575100" cy="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3"/>
          <p:cNvCxnSpPr>
            <a:stCxn id="193" idx="3"/>
            <a:endCxn id="204" idx="2"/>
          </p:cNvCxnSpPr>
          <p:nvPr/>
        </p:nvCxnSpPr>
        <p:spPr>
          <a:xfrm flipH="1" rot="10800000">
            <a:off x="2840075" y="2992800"/>
            <a:ext cx="1857600" cy="664800"/>
          </a:xfrm>
          <a:prstGeom prst="bentConnector2">
            <a:avLst/>
          </a:prstGeom>
          <a:noFill/>
          <a:ln cap="flat" cmpd="sng" w="9525">
            <a:solidFill>
              <a:schemeClr val="dk2"/>
            </a:solidFill>
            <a:prstDash val="solid"/>
            <a:round/>
            <a:headEnd len="med" w="med" type="none"/>
            <a:tailEnd len="med" w="med" type="none"/>
          </a:ln>
        </p:spPr>
      </p:cxnSp>
      <p:cxnSp>
        <p:nvCxnSpPr>
          <p:cNvPr id="209" name="Google Shape;209;p23"/>
          <p:cNvCxnSpPr>
            <a:stCxn id="204" idx="3"/>
            <a:endCxn id="205" idx="1"/>
          </p:cNvCxnSpPr>
          <p:nvPr/>
        </p:nvCxnSpPr>
        <p:spPr>
          <a:xfrm>
            <a:off x="5722775" y="2571750"/>
            <a:ext cx="217800" cy="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3"/>
          <p:cNvSpPr/>
          <p:nvPr/>
        </p:nvSpPr>
        <p:spPr>
          <a:xfrm>
            <a:off x="5591675" y="3401175"/>
            <a:ext cx="1878900" cy="629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compare</a:t>
            </a:r>
            <a:endParaRPr/>
          </a:p>
        </p:txBody>
      </p:sp>
      <p:cxnSp>
        <p:nvCxnSpPr>
          <p:cNvPr id="211" name="Google Shape;211;p23"/>
          <p:cNvCxnSpPr>
            <a:stCxn id="205" idx="2"/>
            <a:endCxn id="210" idx="0"/>
          </p:cNvCxnSpPr>
          <p:nvPr/>
        </p:nvCxnSpPr>
        <p:spPr>
          <a:xfrm>
            <a:off x="6531125" y="2843225"/>
            <a:ext cx="0" cy="5580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3"/>
          <p:cNvCxnSpPr>
            <a:stCxn id="191" idx="0"/>
            <a:endCxn id="195" idx="1"/>
          </p:cNvCxnSpPr>
          <p:nvPr/>
        </p:nvCxnSpPr>
        <p:spPr>
          <a:xfrm rot="-5400000">
            <a:off x="-94000" y="3305550"/>
            <a:ext cx="2011800" cy="494100"/>
          </a:xfrm>
          <a:prstGeom prst="bentConnector2">
            <a:avLst/>
          </a:prstGeom>
          <a:noFill/>
          <a:ln cap="flat" cmpd="sng" w="9525">
            <a:solidFill>
              <a:schemeClr val="dk2"/>
            </a:solidFill>
            <a:prstDash val="solid"/>
            <a:round/>
            <a:headEnd len="med" w="med" type="none"/>
            <a:tailEnd len="med" w="med" type="none"/>
          </a:ln>
        </p:spPr>
      </p:cxnSp>
      <p:sp>
        <p:nvSpPr>
          <p:cNvPr id="213" name="Google Shape;213;p23"/>
          <p:cNvSpPr/>
          <p:nvPr/>
        </p:nvSpPr>
        <p:spPr>
          <a:xfrm>
            <a:off x="7750175" y="3394075"/>
            <a:ext cx="1323900" cy="62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00"/>
                </a:solidFill>
              </a:rPr>
              <a:t>Results</a:t>
            </a:r>
            <a:endParaRPr>
              <a:solidFill>
                <a:srgbClr val="FFFF00"/>
              </a:solidFill>
            </a:endParaRPr>
          </a:p>
        </p:txBody>
      </p:sp>
      <p:cxnSp>
        <p:nvCxnSpPr>
          <p:cNvPr id="214" name="Google Shape;214;p23"/>
          <p:cNvCxnSpPr>
            <a:stCxn id="210" idx="3"/>
            <a:endCxn id="213" idx="1"/>
          </p:cNvCxnSpPr>
          <p:nvPr/>
        </p:nvCxnSpPr>
        <p:spPr>
          <a:xfrm flipH="1" rot="10800000">
            <a:off x="7470575" y="3708675"/>
            <a:ext cx="279600" cy="72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3"/>
          <p:cNvSpPr/>
          <p:nvPr/>
        </p:nvSpPr>
        <p:spPr>
          <a:xfrm>
            <a:off x="5943763" y="4588525"/>
            <a:ext cx="1181100" cy="5430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om_stenon</a:t>
            </a:r>
            <a:endParaRPr b="1" i="1"/>
          </a:p>
        </p:txBody>
      </p:sp>
      <p:sp>
        <p:nvSpPr>
          <p:cNvPr id="216" name="Google Shape;216;p23"/>
          <p:cNvSpPr txBox="1"/>
          <p:nvPr/>
        </p:nvSpPr>
        <p:spPr>
          <a:xfrm>
            <a:off x="4697378" y="4588525"/>
            <a:ext cx="13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Scaling (log10)</a:t>
            </a:r>
            <a:endParaRPr i="1" sz="1000"/>
          </a:p>
        </p:txBody>
      </p:sp>
      <p:cxnSp>
        <p:nvCxnSpPr>
          <p:cNvPr id="217" name="Google Shape;217;p23"/>
          <p:cNvCxnSpPr>
            <a:stCxn id="215" idx="0"/>
            <a:endCxn id="210" idx="2"/>
          </p:cNvCxnSpPr>
          <p:nvPr/>
        </p:nvCxnSpPr>
        <p:spPr>
          <a:xfrm rot="10800000">
            <a:off x="6531013" y="4030525"/>
            <a:ext cx="3300" cy="5580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3"/>
          <p:cNvCxnSpPr>
            <a:endCxn id="204" idx="0"/>
          </p:cNvCxnSpPr>
          <p:nvPr/>
        </p:nvCxnSpPr>
        <p:spPr>
          <a:xfrm flipH="1">
            <a:off x="4697525" y="1368750"/>
            <a:ext cx="300" cy="7821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3"/>
          <p:cNvCxnSpPr/>
          <p:nvPr/>
        </p:nvCxnSpPr>
        <p:spPr>
          <a:xfrm rot="10800000">
            <a:off x="4697675" y="2992650"/>
            <a:ext cx="0" cy="50640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23"/>
          <p:cNvSpPr txBox="1"/>
          <p:nvPr/>
        </p:nvSpPr>
        <p:spPr>
          <a:xfrm>
            <a:off x="2075425" y="703175"/>
            <a:ext cx="9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om</a:t>
            </a:r>
            <a:r>
              <a:rPr lang="en"/>
              <a:t>  layer</a:t>
            </a:r>
            <a:endParaRPr/>
          </a:p>
        </p:txBody>
      </p:sp>
      <p:cxnSp>
        <p:nvCxnSpPr>
          <p:cNvPr id="221" name="Google Shape;221;p23"/>
          <p:cNvCxnSpPr/>
          <p:nvPr/>
        </p:nvCxnSpPr>
        <p:spPr>
          <a:xfrm>
            <a:off x="4596200" y="4830000"/>
            <a:ext cx="13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chemeClr val="hlink"/>
                </a:solidFill>
                <a:hlinkClick r:id="rId3"/>
              </a:rPr>
              <a:t>POLARIS soil database</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p:txBody>
      </p:sp>
      <p:grpSp>
        <p:nvGrpSpPr>
          <p:cNvPr id="227" name="Google Shape;227;p24"/>
          <p:cNvGrpSpPr/>
          <p:nvPr/>
        </p:nvGrpSpPr>
        <p:grpSpPr>
          <a:xfrm>
            <a:off x="1752600" y="941525"/>
            <a:ext cx="4778451" cy="3826175"/>
            <a:chOff x="381000" y="941525"/>
            <a:chExt cx="4778451" cy="3826175"/>
          </a:xfrm>
        </p:grpSpPr>
        <p:pic>
          <p:nvPicPr>
            <p:cNvPr id="228" name="Google Shape;228;p24"/>
            <p:cNvPicPr preferRelativeResize="0"/>
            <p:nvPr/>
          </p:nvPicPr>
          <p:blipFill>
            <a:blip r:embed="rId4">
              <a:alphaModFix/>
            </a:blip>
            <a:stretch>
              <a:fillRect/>
            </a:stretch>
          </p:blipFill>
          <p:spPr>
            <a:xfrm>
              <a:off x="381000" y="941525"/>
              <a:ext cx="4778451" cy="3813469"/>
            </a:xfrm>
            <a:prstGeom prst="rect">
              <a:avLst/>
            </a:prstGeom>
            <a:noFill/>
            <a:ln>
              <a:noFill/>
            </a:ln>
          </p:spPr>
        </p:pic>
        <p:sp>
          <p:nvSpPr>
            <p:cNvPr id="229" name="Google Shape;229;p24"/>
            <p:cNvSpPr txBox="1"/>
            <p:nvPr/>
          </p:nvSpPr>
          <p:spPr>
            <a:xfrm>
              <a:off x="3329625" y="4367500"/>
              <a:ext cx="182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4"/>
                  </a:solidFill>
                </a:rPr>
                <a:t>om_0_5cm layer</a:t>
              </a:r>
              <a:endParaRPr b="1">
                <a:solidFill>
                  <a:schemeClr val="accent4"/>
                </a:solidFill>
              </a:endParaRPr>
            </a:p>
          </p:txBody>
        </p:sp>
        <p:pic>
          <p:nvPicPr>
            <p:cNvPr id="230" name="Google Shape;230;p24"/>
            <p:cNvPicPr preferRelativeResize="0"/>
            <p:nvPr/>
          </p:nvPicPr>
          <p:blipFill>
            <a:blip r:embed="rId5">
              <a:alphaModFix/>
            </a:blip>
            <a:stretch>
              <a:fillRect/>
            </a:stretch>
          </p:blipFill>
          <p:spPr>
            <a:xfrm>
              <a:off x="383475" y="941525"/>
              <a:ext cx="1197100" cy="464900"/>
            </a:xfrm>
            <a:prstGeom prst="rect">
              <a:avLst/>
            </a:prstGeom>
            <a:noFill/>
            <a:ln>
              <a:noFill/>
            </a:ln>
          </p:spPr>
        </p:pic>
      </p:gr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Identify and Download POLARIS </a:t>
            </a:r>
            <a:r>
              <a:rPr b="1" i="1" lang="en" sz="2000" u="sng"/>
              <a:t>om</a:t>
            </a:r>
            <a:r>
              <a:rPr b="1" lang="en" sz="2000"/>
              <a:t> tile layers </a:t>
            </a:r>
            <a:endParaRPr b="1" sz="2000"/>
          </a:p>
        </p:txBody>
      </p:sp>
      <p:sp>
        <p:nvSpPr>
          <p:cNvPr id="237" name="Google Shape;23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25"/>
          <p:cNvPicPr preferRelativeResize="0"/>
          <p:nvPr/>
        </p:nvPicPr>
        <p:blipFill>
          <a:blip r:embed="rId3">
            <a:alphaModFix/>
          </a:blip>
          <a:stretch>
            <a:fillRect/>
          </a:stretch>
        </p:blipFill>
        <p:spPr>
          <a:xfrm>
            <a:off x="381000" y="865325"/>
            <a:ext cx="8167657" cy="39851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Extract data from</a:t>
            </a:r>
            <a:r>
              <a:rPr b="1" lang="en" sz="2000"/>
              <a:t> POLARIS </a:t>
            </a:r>
            <a:r>
              <a:rPr b="1" i="1" lang="en" sz="2000" u="sng"/>
              <a:t>om</a:t>
            </a:r>
            <a:r>
              <a:rPr b="1" lang="en" sz="2000"/>
              <a:t> tile layers </a:t>
            </a:r>
            <a:endParaRPr b="1" sz="2000"/>
          </a:p>
        </p:txBody>
      </p:sp>
      <p:sp>
        <p:nvSpPr>
          <p:cNvPr id="244" name="Google Shape;24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26"/>
          <p:cNvPicPr preferRelativeResize="0"/>
          <p:nvPr/>
        </p:nvPicPr>
        <p:blipFill rotWithShape="1">
          <a:blip r:embed="rId3">
            <a:alphaModFix/>
          </a:blip>
          <a:srcRect b="0" l="0" r="31328" t="0"/>
          <a:stretch/>
        </p:blipFill>
        <p:spPr>
          <a:xfrm>
            <a:off x="2228100" y="702775"/>
            <a:ext cx="6765148" cy="2294425"/>
          </a:xfrm>
          <a:prstGeom prst="rect">
            <a:avLst/>
          </a:prstGeom>
          <a:noFill/>
          <a:ln>
            <a:noFill/>
          </a:ln>
        </p:spPr>
      </p:pic>
      <p:grpSp>
        <p:nvGrpSpPr>
          <p:cNvPr id="246" name="Google Shape;246;p26"/>
          <p:cNvGrpSpPr/>
          <p:nvPr/>
        </p:nvGrpSpPr>
        <p:grpSpPr>
          <a:xfrm>
            <a:off x="384675" y="576650"/>
            <a:ext cx="1723325" cy="4410350"/>
            <a:chOff x="384675" y="576650"/>
            <a:chExt cx="1723325" cy="4410350"/>
          </a:xfrm>
        </p:grpSpPr>
        <p:sp>
          <p:nvSpPr>
            <p:cNvPr id="247" name="Google Shape;247;p26"/>
            <p:cNvSpPr/>
            <p:nvPr/>
          </p:nvSpPr>
          <p:spPr>
            <a:xfrm>
              <a:off x="535236" y="697668"/>
              <a:ext cx="1572764" cy="248523"/>
            </a:xfrm>
            <a:prstGeom prst="flowChartInputOutpu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om_mean_0_5cm</a:t>
              </a:r>
              <a:endParaRPr sz="600"/>
            </a:p>
          </p:txBody>
        </p:sp>
        <p:sp>
          <p:nvSpPr>
            <p:cNvPr id="248" name="Google Shape;248;p26"/>
            <p:cNvSpPr/>
            <p:nvPr/>
          </p:nvSpPr>
          <p:spPr>
            <a:xfrm>
              <a:off x="460887" y="968718"/>
              <a:ext cx="1572764" cy="248523"/>
            </a:xfrm>
            <a:prstGeom prst="flowChartInputOutpu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om_mean_5_15cm</a:t>
              </a:r>
              <a:endParaRPr sz="600"/>
            </a:p>
          </p:txBody>
        </p:sp>
        <p:sp>
          <p:nvSpPr>
            <p:cNvPr id="249" name="Google Shape;249;p26"/>
            <p:cNvSpPr/>
            <p:nvPr/>
          </p:nvSpPr>
          <p:spPr>
            <a:xfrm>
              <a:off x="460874" y="1239767"/>
              <a:ext cx="1572764" cy="248523"/>
            </a:xfrm>
            <a:prstGeom prst="flowChartInputOutpu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om_mean_15_30cm</a:t>
              </a:r>
              <a:endParaRPr sz="600"/>
            </a:p>
          </p:txBody>
        </p:sp>
        <p:pic>
          <p:nvPicPr>
            <p:cNvPr id="250" name="Google Shape;250;p26"/>
            <p:cNvPicPr preferRelativeResize="0"/>
            <p:nvPr/>
          </p:nvPicPr>
          <p:blipFill>
            <a:blip r:embed="rId4">
              <a:alphaModFix/>
            </a:blip>
            <a:stretch>
              <a:fillRect/>
            </a:stretch>
          </p:blipFill>
          <p:spPr>
            <a:xfrm>
              <a:off x="837034" y="576650"/>
              <a:ext cx="251649" cy="205947"/>
            </a:xfrm>
            <a:prstGeom prst="rect">
              <a:avLst/>
            </a:prstGeom>
            <a:noFill/>
            <a:ln>
              <a:noFill/>
            </a:ln>
          </p:spPr>
        </p:pic>
        <p:pic>
          <p:nvPicPr>
            <p:cNvPr id="251" name="Google Shape;251;p26"/>
            <p:cNvPicPr preferRelativeResize="0"/>
            <p:nvPr/>
          </p:nvPicPr>
          <p:blipFill>
            <a:blip r:embed="rId4">
              <a:alphaModFix/>
            </a:blip>
            <a:stretch>
              <a:fillRect/>
            </a:stretch>
          </p:blipFill>
          <p:spPr>
            <a:xfrm>
              <a:off x="1522829" y="701372"/>
              <a:ext cx="251649" cy="205947"/>
            </a:xfrm>
            <a:prstGeom prst="rect">
              <a:avLst/>
            </a:prstGeom>
            <a:noFill/>
            <a:ln>
              <a:noFill/>
            </a:ln>
          </p:spPr>
        </p:pic>
        <p:pic>
          <p:nvPicPr>
            <p:cNvPr id="252" name="Google Shape;252;p26"/>
            <p:cNvPicPr preferRelativeResize="0"/>
            <p:nvPr/>
          </p:nvPicPr>
          <p:blipFill>
            <a:blip r:embed="rId4">
              <a:alphaModFix/>
            </a:blip>
            <a:stretch>
              <a:fillRect/>
            </a:stretch>
          </p:blipFill>
          <p:spPr>
            <a:xfrm>
              <a:off x="1751428" y="576650"/>
              <a:ext cx="251649" cy="205947"/>
            </a:xfrm>
            <a:prstGeom prst="rect">
              <a:avLst/>
            </a:prstGeom>
            <a:noFill/>
            <a:ln>
              <a:noFill/>
            </a:ln>
          </p:spPr>
        </p:pic>
        <p:sp>
          <p:nvSpPr>
            <p:cNvPr id="253" name="Google Shape;253;p26"/>
            <p:cNvSpPr/>
            <p:nvPr/>
          </p:nvSpPr>
          <p:spPr>
            <a:xfrm>
              <a:off x="459037" y="1570723"/>
              <a:ext cx="1572764" cy="248523"/>
            </a:xfrm>
            <a:prstGeom prst="flowChartInputOutpu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om_mode_0_5cm</a:t>
              </a:r>
              <a:endParaRPr sz="600"/>
            </a:p>
          </p:txBody>
        </p:sp>
        <p:sp>
          <p:nvSpPr>
            <p:cNvPr id="254" name="Google Shape;254;p26"/>
            <p:cNvSpPr/>
            <p:nvPr/>
          </p:nvSpPr>
          <p:spPr>
            <a:xfrm>
              <a:off x="384688" y="1841772"/>
              <a:ext cx="1572764" cy="248523"/>
            </a:xfrm>
            <a:prstGeom prst="flowChartInputOutpu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om_mode_5_15cm</a:t>
              </a:r>
              <a:endParaRPr sz="600"/>
            </a:p>
          </p:txBody>
        </p:sp>
        <p:sp>
          <p:nvSpPr>
            <p:cNvPr id="255" name="Google Shape;255;p26"/>
            <p:cNvSpPr/>
            <p:nvPr/>
          </p:nvSpPr>
          <p:spPr>
            <a:xfrm>
              <a:off x="384675" y="2112822"/>
              <a:ext cx="1572764" cy="248523"/>
            </a:xfrm>
            <a:prstGeom prst="flowChartInputOutpu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om_mode_15_30cm</a:t>
              </a:r>
              <a:endParaRPr sz="600"/>
            </a:p>
          </p:txBody>
        </p:sp>
        <p:sp>
          <p:nvSpPr>
            <p:cNvPr id="256" name="Google Shape;256;p26"/>
            <p:cNvSpPr/>
            <p:nvPr/>
          </p:nvSpPr>
          <p:spPr>
            <a:xfrm>
              <a:off x="459037" y="2443777"/>
              <a:ext cx="1572764" cy="248523"/>
            </a:xfrm>
            <a:prstGeom prst="flowChartInputOutpu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om_p5_0_5cm</a:t>
              </a:r>
              <a:endParaRPr sz="600"/>
            </a:p>
          </p:txBody>
        </p:sp>
        <p:sp>
          <p:nvSpPr>
            <p:cNvPr id="257" name="Google Shape;257;p26"/>
            <p:cNvSpPr/>
            <p:nvPr/>
          </p:nvSpPr>
          <p:spPr>
            <a:xfrm>
              <a:off x="384688" y="2714827"/>
              <a:ext cx="1572764" cy="248523"/>
            </a:xfrm>
            <a:prstGeom prst="flowChartInputOutpu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om_p5_5_15cm</a:t>
              </a:r>
              <a:endParaRPr sz="600"/>
            </a:p>
          </p:txBody>
        </p:sp>
        <p:sp>
          <p:nvSpPr>
            <p:cNvPr id="258" name="Google Shape;258;p26"/>
            <p:cNvSpPr/>
            <p:nvPr/>
          </p:nvSpPr>
          <p:spPr>
            <a:xfrm>
              <a:off x="384675" y="2985877"/>
              <a:ext cx="1572764" cy="248523"/>
            </a:xfrm>
            <a:prstGeom prst="flowChartInputOutpu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om_p5_15_30cm</a:t>
              </a:r>
              <a:endParaRPr sz="600"/>
            </a:p>
          </p:txBody>
        </p:sp>
        <p:sp>
          <p:nvSpPr>
            <p:cNvPr id="259" name="Google Shape;259;p26"/>
            <p:cNvSpPr/>
            <p:nvPr/>
          </p:nvSpPr>
          <p:spPr>
            <a:xfrm>
              <a:off x="459037" y="3323323"/>
              <a:ext cx="1572764" cy="248523"/>
            </a:xfrm>
            <a:prstGeom prst="flowChartInputOutpu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om_p50_0_5cm</a:t>
              </a:r>
              <a:endParaRPr sz="600"/>
            </a:p>
          </p:txBody>
        </p:sp>
        <p:sp>
          <p:nvSpPr>
            <p:cNvPr id="260" name="Google Shape;260;p26"/>
            <p:cNvSpPr/>
            <p:nvPr/>
          </p:nvSpPr>
          <p:spPr>
            <a:xfrm>
              <a:off x="384688" y="3594372"/>
              <a:ext cx="1572764" cy="248523"/>
            </a:xfrm>
            <a:prstGeom prst="flowChartInputOutpu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om_p50_5_15cm</a:t>
              </a:r>
              <a:endParaRPr sz="600"/>
            </a:p>
          </p:txBody>
        </p:sp>
        <p:sp>
          <p:nvSpPr>
            <p:cNvPr id="261" name="Google Shape;261;p26"/>
            <p:cNvSpPr/>
            <p:nvPr/>
          </p:nvSpPr>
          <p:spPr>
            <a:xfrm>
              <a:off x="384675" y="3865422"/>
              <a:ext cx="1572764" cy="248523"/>
            </a:xfrm>
            <a:prstGeom prst="flowChartInputOutpu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om_p50_15_30cm</a:t>
              </a:r>
              <a:endParaRPr sz="600"/>
            </a:p>
          </p:txBody>
        </p:sp>
        <p:sp>
          <p:nvSpPr>
            <p:cNvPr id="262" name="Google Shape;262;p26"/>
            <p:cNvSpPr/>
            <p:nvPr/>
          </p:nvSpPr>
          <p:spPr>
            <a:xfrm>
              <a:off x="459037" y="4196377"/>
              <a:ext cx="1572764" cy="248523"/>
            </a:xfrm>
            <a:prstGeom prst="flowChartInputOutpu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om_p95_0_5cm</a:t>
              </a:r>
              <a:endParaRPr sz="600"/>
            </a:p>
          </p:txBody>
        </p:sp>
        <p:sp>
          <p:nvSpPr>
            <p:cNvPr id="263" name="Google Shape;263;p26"/>
            <p:cNvSpPr/>
            <p:nvPr/>
          </p:nvSpPr>
          <p:spPr>
            <a:xfrm>
              <a:off x="384688" y="4467427"/>
              <a:ext cx="1572764" cy="248523"/>
            </a:xfrm>
            <a:prstGeom prst="flowChartInputOutpu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om_p95_5_15cm</a:t>
              </a:r>
              <a:endParaRPr sz="600"/>
            </a:p>
          </p:txBody>
        </p:sp>
        <p:sp>
          <p:nvSpPr>
            <p:cNvPr id="264" name="Google Shape;264;p26"/>
            <p:cNvSpPr/>
            <p:nvPr/>
          </p:nvSpPr>
          <p:spPr>
            <a:xfrm>
              <a:off x="384675" y="4738477"/>
              <a:ext cx="1572764" cy="248523"/>
            </a:xfrm>
            <a:prstGeom prst="flowChartInputOutpu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om_p95_15_30cm</a:t>
              </a:r>
              <a:endParaRPr sz="600"/>
            </a:p>
          </p:txBody>
        </p:sp>
      </p:grpSp>
      <p:sp>
        <p:nvSpPr>
          <p:cNvPr id="265" name="Google Shape;265;p26"/>
          <p:cNvSpPr txBox="1"/>
          <p:nvPr/>
        </p:nvSpPr>
        <p:spPr>
          <a:xfrm>
            <a:off x="2295975" y="3293800"/>
            <a:ext cx="66294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The </a:t>
            </a:r>
            <a:r>
              <a:rPr lang="en"/>
              <a:t>corresponding</a:t>
            </a:r>
            <a:r>
              <a:rPr lang="en"/>
              <a:t> </a:t>
            </a:r>
            <a:r>
              <a:rPr b="1" i="1" lang="en" u="sng"/>
              <a:t>‘om’</a:t>
            </a:r>
            <a:r>
              <a:rPr lang="en"/>
              <a:t> values from POLARIS soil database of each soil layer are extracted and saved into table. Due to the </a:t>
            </a:r>
            <a:r>
              <a:rPr lang="en"/>
              <a:t>unit</a:t>
            </a:r>
            <a:r>
              <a:rPr lang="en"/>
              <a:t> of ‘</a:t>
            </a:r>
            <a:r>
              <a:rPr b="1" i="1" lang="en"/>
              <a:t>om</a:t>
            </a:r>
            <a:r>
              <a:rPr lang="en"/>
              <a:t>’ from Stenon is [%] while the unit of om from PALARIS is Log10 of [%], therefore, Stenon’s </a:t>
            </a:r>
            <a:r>
              <a:rPr b="1" i="1" lang="en" u="sng"/>
              <a:t>‘om’</a:t>
            </a:r>
            <a:r>
              <a:rPr lang="en"/>
              <a:t> values from .csv file need to be scaled by Log10 before starting the comparison. The results are compared then:</a:t>
            </a:r>
            <a:endParaRPr/>
          </a:p>
          <a:p>
            <a:pPr indent="-311150" lvl="0" marL="457200" rtl="0" algn="just">
              <a:spcBef>
                <a:spcPts val="0"/>
              </a:spcBef>
              <a:spcAft>
                <a:spcPts val="0"/>
              </a:spcAft>
              <a:buSzPts val="1300"/>
              <a:buChar char="-"/>
            </a:pPr>
            <a:r>
              <a:rPr i="1" lang="en" sz="1300"/>
              <a:t>Corresponding</a:t>
            </a:r>
            <a:r>
              <a:rPr i="1" lang="en" sz="1300"/>
              <a:t> som-stenon with POLARIS som each soil layers (0-5, 5-15. 15-30)</a:t>
            </a:r>
            <a:endParaRPr i="1" sz="1300"/>
          </a:p>
          <a:p>
            <a:pPr indent="-311150" lvl="0" marL="457200" rtl="0" algn="just">
              <a:spcBef>
                <a:spcPts val="0"/>
              </a:spcBef>
              <a:spcAft>
                <a:spcPts val="0"/>
              </a:spcAft>
              <a:buSzPts val="1300"/>
              <a:buChar char="-"/>
            </a:pPr>
            <a:r>
              <a:rPr i="1" lang="en" sz="1300">
                <a:solidFill>
                  <a:schemeClr val="dk1"/>
                </a:solidFill>
              </a:rPr>
              <a:t>Corresponding som-stenon with POLARIS combination (0-30cm)</a:t>
            </a:r>
            <a:endParaRPr i="1"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Rescale Stenon </a:t>
            </a:r>
            <a:r>
              <a:rPr b="1" i="1" lang="en" sz="2000" u="sng"/>
              <a:t>om</a:t>
            </a:r>
            <a:r>
              <a:rPr b="1" lang="en" sz="2000"/>
              <a:t> data</a:t>
            </a:r>
            <a:endParaRPr b="1" sz="2000"/>
          </a:p>
        </p:txBody>
      </p:sp>
      <p:sp>
        <p:nvSpPr>
          <p:cNvPr id="271" name="Google Shape;27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72" name="Google Shape;272;p27"/>
          <p:cNvGrpSpPr/>
          <p:nvPr/>
        </p:nvGrpSpPr>
        <p:grpSpPr>
          <a:xfrm>
            <a:off x="358851" y="806700"/>
            <a:ext cx="3679849" cy="3979050"/>
            <a:chOff x="5311851" y="806700"/>
            <a:chExt cx="3679849" cy="3979050"/>
          </a:xfrm>
        </p:grpSpPr>
        <p:pic>
          <p:nvPicPr>
            <p:cNvPr id="273" name="Google Shape;273;p27"/>
            <p:cNvPicPr preferRelativeResize="0"/>
            <p:nvPr/>
          </p:nvPicPr>
          <p:blipFill>
            <a:blip r:embed="rId3">
              <a:alphaModFix/>
            </a:blip>
            <a:stretch>
              <a:fillRect/>
            </a:stretch>
          </p:blipFill>
          <p:spPr>
            <a:xfrm>
              <a:off x="5311851" y="1322525"/>
              <a:ext cx="3679749" cy="2772300"/>
            </a:xfrm>
            <a:prstGeom prst="rect">
              <a:avLst/>
            </a:prstGeom>
            <a:noFill/>
            <a:ln>
              <a:noFill/>
            </a:ln>
          </p:spPr>
        </p:pic>
        <p:sp>
          <p:nvSpPr>
            <p:cNvPr id="274" name="Google Shape;274;p27"/>
            <p:cNvSpPr txBox="1"/>
            <p:nvPr/>
          </p:nvSpPr>
          <p:spPr>
            <a:xfrm>
              <a:off x="5384800" y="806700"/>
              <a:ext cx="35688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u="sng">
                  <a:solidFill>
                    <a:schemeClr val="hlink"/>
                  </a:solidFill>
                  <a:hlinkClick r:id="rId4"/>
                </a:rPr>
                <a:t>Table 1. Soil Properties That Are Mapped Over the Contiguous United States at a 30-m Spatial Resolution</a:t>
              </a:r>
              <a:endParaRPr sz="1100"/>
            </a:p>
          </p:txBody>
        </p:sp>
        <p:sp>
          <p:nvSpPr>
            <p:cNvPr id="275" name="Google Shape;275;p27"/>
            <p:cNvSpPr/>
            <p:nvPr/>
          </p:nvSpPr>
          <p:spPr>
            <a:xfrm>
              <a:off x="7048700" y="4114800"/>
              <a:ext cx="272100" cy="252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nvSpPr>
          <p:spPr>
            <a:xfrm>
              <a:off x="5351200" y="4400850"/>
              <a:ext cx="3640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Need to rescale (Log10) Stenon </a:t>
              </a:r>
              <a:r>
                <a:rPr b="1" i="1" lang="en" sz="1300" u="sng"/>
                <a:t>OM</a:t>
              </a:r>
              <a:r>
                <a:rPr b="1" lang="en" sz="1300"/>
                <a:t> data!</a:t>
              </a:r>
              <a:endParaRPr b="1" sz="1300"/>
            </a:p>
          </p:txBody>
        </p:sp>
      </p:grpSp>
      <p:pic>
        <p:nvPicPr>
          <p:cNvPr id="277" name="Google Shape;277;p27"/>
          <p:cNvPicPr preferRelativeResize="0"/>
          <p:nvPr/>
        </p:nvPicPr>
        <p:blipFill>
          <a:blip r:embed="rId5">
            <a:alphaModFix/>
          </a:blip>
          <a:stretch>
            <a:fillRect/>
          </a:stretch>
        </p:blipFill>
        <p:spPr>
          <a:xfrm>
            <a:off x="4389125" y="642063"/>
            <a:ext cx="4528975" cy="4015825"/>
          </a:xfrm>
          <a:prstGeom prst="rect">
            <a:avLst/>
          </a:prstGeom>
          <a:noFill/>
          <a:ln>
            <a:noFill/>
          </a:ln>
        </p:spPr>
      </p:pic>
      <p:sp>
        <p:nvSpPr>
          <p:cNvPr id="278" name="Google Shape;278;p27"/>
          <p:cNvSpPr/>
          <p:nvPr/>
        </p:nvSpPr>
        <p:spPr>
          <a:xfrm>
            <a:off x="7949850" y="770125"/>
            <a:ext cx="906300" cy="358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txBox="1"/>
          <p:nvPr/>
        </p:nvSpPr>
        <p:spPr>
          <a:xfrm>
            <a:off x="6858000" y="4572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0000"/>
                </a:solidFill>
              </a:rPr>
              <a:t>Log10(</a:t>
            </a:r>
            <a:r>
              <a:rPr b="1" i="1" lang="en" sz="1100" u="sng">
                <a:solidFill>
                  <a:srgbClr val="FF0000"/>
                </a:solidFill>
              </a:rPr>
              <a:t>om</a:t>
            </a:r>
            <a:r>
              <a:rPr b="1" lang="en" sz="1100">
                <a:solidFill>
                  <a:srgbClr val="FF0000"/>
                </a:solidFill>
              </a:rPr>
              <a:t>)</a:t>
            </a:r>
            <a:endParaRPr b="1" sz="12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311700" y="64025"/>
            <a:ext cx="8520600" cy="71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2222" u="sng"/>
              <a:t>om</a:t>
            </a:r>
            <a:r>
              <a:rPr b="1" lang="en" sz="2222"/>
              <a:t> d</a:t>
            </a:r>
            <a:r>
              <a:rPr b="1" lang="en" sz="2222"/>
              <a:t>ata comparison:</a:t>
            </a:r>
            <a:endParaRPr b="1" sz="2222"/>
          </a:p>
          <a:p>
            <a:pPr indent="0" lvl="0" marL="0" rtl="0" algn="l">
              <a:spcBef>
                <a:spcPts val="0"/>
              </a:spcBef>
              <a:spcAft>
                <a:spcPts val="0"/>
              </a:spcAft>
              <a:buNone/>
            </a:pPr>
            <a:r>
              <a:rPr b="1" lang="en" sz="1777"/>
              <a:t> STENON (0_30cm layer) vs POLARIS (0_5cm, 5_15cm, 15_30cm layer)</a:t>
            </a:r>
            <a:endParaRPr b="1" sz="1777"/>
          </a:p>
        </p:txBody>
      </p:sp>
      <p:sp>
        <p:nvSpPr>
          <p:cNvPr id="285" name="Google Shape;28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28"/>
          <p:cNvPicPr preferRelativeResize="0"/>
          <p:nvPr/>
        </p:nvPicPr>
        <p:blipFill>
          <a:blip r:embed="rId3">
            <a:alphaModFix/>
          </a:blip>
          <a:stretch>
            <a:fillRect/>
          </a:stretch>
        </p:blipFill>
        <p:spPr>
          <a:xfrm>
            <a:off x="885825" y="865325"/>
            <a:ext cx="7171993" cy="4201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311700" y="64025"/>
            <a:ext cx="8520600" cy="72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2222" u="sng"/>
              <a:t>om</a:t>
            </a:r>
            <a:r>
              <a:rPr b="1" lang="en" sz="2222"/>
              <a:t> data comparison:</a:t>
            </a:r>
            <a:endParaRPr b="1" sz="2222"/>
          </a:p>
          <a:p>
            <a:pPr indent="0" lvl="0" marL="0" rtl="0" algn="l">
              <a:spcBef>
                <a:spcPts val="0"/>
              </a:spcBef>
              <a:spcAft>
                <a:spcPts val="0"/>
              </a:spcAft>
              <a:buNone/>
            </a:pPr>
            <a:r>
              <a:rPr b="1" lang="en" sz="2000"/>
              <a:t> (Stenon vs Polaris, 0_30cm layer)</a:t>
            </a:r>
            <a:endParaRPr b="1"/>
          </a:p>
        </p:txBody>
      </p:sp>
      <p:sp>
        <p:nvSpPr>
          <p:cNvPr id="292" name="Google Shape;2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29"/>
          <p:cNvPicPr preferRelativeResize="0"/>
          <p:nvPr/>
        </p:nvPicPr>
        <p:blipFill>
          <a:blip r:embed="rId3">
            <a:alphaModFix/>
          </a:blip>
          <a:stretch>
            <a:fillRect/>
          </a:stretch>
        </p:blipFill>
        <p:spPr>
          <a:xfrm>
            <a:off x="2648425" y="931050"/>
            <a:ext cx="4199274" cy="412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Spatial</a:t>
            </a:r>
            <a:r>
              <a:rPr b="1" lang="en" sz="2000"/>
              <a:t> </a:t>
            </a:r>
            <a:r>
              <a:rPr b="1" lang="en" sz="2000"/>
              <a:t>discrepancy issue!</a:t>
            </a:r>
            <a:endParaRPr b="1" sz="2000"/>
          </a:p>
        </p:txBody>
      </p:sp>
      <p:sp>
        <p:nvSpPr>
          <p:cNvPr id="299" name="Google Shape;29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00" name="Google Shape;300;p30"/>
          <p:cNvGrpSpPr/>
          <p:nvPr/>
        </p:nvGrpSpPr>
        <p:grpSpPr>
          <a:xfrm>
            <a:off x="4802200" y="800650"/>
            <a:ext cx="3824675" cy="3520724"/>
            <a:chOff x="2363800" y="1334050"/>
            <a:chExt cx="3824675" cy="3520724"/>
          </a:xfrm>
        </p:grpSpPr>
        <p:pic>
          <p:nvPicPr>
            <p:cNvPr id="301" name="Google Shape;301;p30"/>
            <p:cNvPicPr preferRelativeResize="0"/>
            <p:nvPr/>
          </p:nvPicPr>
          <p:blipFill rotWithShape="1">
            <a:blip r:embed="rId3">
              <a:alphaModFix/>
            </a:blip>
            <a:srcRect b="12678" l="15838" r="18224" t="16090"/>
            <a:stretch/>
          </p:blipFill>
          <p:spPr>
            <a:xfrm>
              <a:off x="2363800" y="1334050"/>
              <a:ext cx="3824675" cy="3520724"/>
            </a:xfrm>
            <a:prstGeom prst="rect">
              <a:avLst/>
            </a:prstGeom>
            <a:noFill/>
            <a:ln>
              <a:noFill/>
            </a:ln>
          </p:spPr>
        </p:pic>
        <p:cxnSp>
          <p:nvCxnSpPr>
            <p:cNvPr id="302" name="Google Shape;302;p30"/>
            <p:cNvCxnSpPr/>
            <p:nvPr/>
          </p:nvCxnSpPr>
          <p:spPr>
            <a:xfrm>
              <a:off x="3264475" y="2268050"/>
              <a:ext cx="1932000" cy="0"/>
            </a:xfrm>
            <a:prstGeom prst="straightConnector1">
              <a:avLst/>
            </a:prstGeom>
            <a:noFill/>
            <a:ln cap="flat" cmpd="sng" w="19050">
              <a:solidFill>
                <a:srgbClr val="FF00FF"/>
              </a:solidFill>
              <a:prstDash val="solid"/>
              <a:round/>
              <a:headEnd len="med" w="med" type="none"/>
              <a:tailEnd len="med" w="med" type="triangle"/>
            </a:ln>
          </p:spPr>
        </p:cxnSp>
        <p:cxnSp>
          <p:nvCxnSpPr>
            <p:cNvPr id="303" name="Google Shape;303;p30"/>
            <p:cNvCxnSpPr/>
            <p:nvPr/>
          </p:nvCxnSpPr>
          <p:spPr>
            <a:xfrm>
              <a:off x="3264475" y="2268050"/>
              <a:ext cx="0" cy="1958100"/>
            </a:xfrm>
            <a:prstGeom prst="straightConnector1">
              <a:avLst/>
            </a:prstGeom>
            <a:noFill/>
            <a:ln cap="flat" cmpd="sng" w="19050">
              <a:solidFill>
                <a:srgbClr val="FF00FF"/>
              </a:solidFill>
              <a:prstDash val="solid"/>
              <a:round/>
              <a:headEnd len="med" w="med" type="none"/>
              <a:tailEnd len="med" w="med" type="triangle"/>
            </a:ln>
          </p:spPr>
        </p:cxnSp>
        <p:cxnSp>
          <p:nvCxnSpPr>
            <p:cNvPr id="304" name="Google Shape;304;p30"/>
            <p:cNvCxnSpPr/>
            <p:nvPr/>
          </p:nvCxnSpPr>
          <p:spPr>
            <a:xfrm rot="10800000">
              <a:off x="3264475" y="2268050"/>
              <a:ext cx="0" cy="1958100"/>
            </a:xfrm>
            <a:prstGeom prst="straightConnector1">
              <a:avLst/>
            </a:prstGeom>
            <a:noFill/>
            <a:ln cap="flat" cmpd="sng" w="19050">
              <a:solidFill>
                <a:srgbClr val="FF00FF"/>
              </a:solidFill>
              <a:prstDash val="solid"/>
              <a:round/>
              <a:headEnd len="med" w="med" type="none"/>
              <a:tailEnd len="med" w="med" type="triangle"/>
            </a:ln>
          </p:spPr>
        </p:cxnSp>
        <p:cxnSp>
          <p:nvCxnSpPr>
            <p:cNvPr id="305" name="Google Shape;305;p30"/>
            <p:cNvCxnSpPr/>
            <p:nvPr/>
          </p:nvCxnSpPr>
          <p:spPr>
            <a:xfrm rot="10800000">
              <a:off x="3264475" y="2268050"/>
              <a:ext cx="1932000" cy="0"/>
            </a:xfrm>
            <a:prstGeom prst="straightConnector1">
              <a:avLst/>
            </a:prstGeom>
            <a:noFill/>
            <a:ln cap="flat" cmpd="sng" w="19050">
              <a:solidFill>
                <a:srgbClr val="FF00FF"/>
              </a:solidFill>
              <a:prstDash val="solid"/>
              <a:round/>
              <a:headEnd len="med" w="med" type="none"/>
              <a:tailEnd len="med" w="med" type="triangle"/>
            </a:ln>
          </p:spPr>
        </p:cxnSp>
        <p:sp>
          <p:nvSpPr>
            <p:cNvPr id="306" name="Google Shape;306;p30"/>
            <p:cNvSpPr txBox="1"/>
            <p:nvPr/>
          </p:nvSpPr>
          <p:spPr>
            <a:xfrm>
              <a:off x="3855325" y="1914375"/>
              <a:ext cx="7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30 m</a:t>
              </a:r>
              <a:endParaRPr/>
            </a:p>
          </p:txBody>
        </p:sp>
        <p:sp>
          <p:nvSpPr>
            <p:cNvPr id="307" name="Google Shape;307;p30"/>
            <p:cNvSpPr txBox="1"/>
            <p:nvPr/>
          </p:nvSpPr>
          <p:spPr>
            <a:xfrm>
              <a:off x="2712325" y="2981175"/>
              <a:ext cx="7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30 m</a:t>
              </a:r>
              <a:endParaRPr/>
            </a:p>
          </p:txBody>
        </p:sp>
        <p:sp>
          <p:nvSpPr>
            <p:cNvPr id="308" name="Google Shape;308;p30"/>
            <p:cNvSpPr txBox="1"/>
            <p:nvPr/>
          </p:nvSpPr>
          <p:spPr>
            <a:xfrm>
              <a:off x="4160125" y="2371575"/>
              <a:ext cx="79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rPr>
                <a:t>&lt; 10</a:t>
              </a:r>
              <a:r>
                <a:rPr b="1" lang="en" sz="1200">
                  <a:solidFill>
                    <a:srgbClr val="0000FF"/>
                  </a:solidFill>
                </a:rPr>
                <a:t> m</a:t>
              </a:r>
              <a:endParaRPr b="1" sz="1200">
                <a:solidFill>
                  <a:srgbClr val="0000FF"/>
                </a:solidFill>
              </a:endParaRPr>
            </a:p>
          </p:txBody>
        </p:sp>
        <p:grpSp>
          <p:nvGrpSpPr>
            <p:cNvPr id="309" name="Google Shape;309;p30"/>
            <p:cNvGrpSpPr/>
            <p:nvPr/>
          </p:nvGrpSpPr>
          <p:grpSpPr>
            <a:xfrm rot="-430486">
              <a:off x="4306849" y="2706975"/>
              <a:ext cx="310784" cy="104303"/>
              <a:chOff x="6855250" y="2416125"/>
              <a:chExt cx="310775" cy="104300"/>
            </a:xfrm>
          </p:grpSpPr>
          <p:cxnSp>
            <p:nvCxnSpPr>
              <p:cNvPr id="310" name="Google Shape;310;p30"/>
              <p:cNvCxnSpPr/>
              <p:nvPr/>
            </p:nvCxnSpPr>
            <p:spPr>
              <a:xfrm>
                <a:off x="6945525" y="2445425"/>
                <a:ext cx="220500" cy="75000"/>
              </a:xfrm>
              <a:prstGeom prst="straightConnector1">
                <a:avLst/>
              </a:prstGeom>
              <a:noFill/>
              <a:ln cap="flat" cmpd="sng" w="9525">
                <a:solidFill>
                  <a:srgbClr val="FF0000"/>
                </a:solidFill>
                <a:prstDash val="solid"/>
                <a:round/>
                <a:headEnd len="med" w="med" type="none"/>
                <a:tailEnd len="med" w="med" type="triangle"/>
              </a:ln>
            </p:spPr>
          </p:cxnSp>
          <p:cxnSp>
            <p:nvCxnSpPr>
              <p:cNvPr id="311" name="Google Shape;311;p30"/>
              <p:cNvCxnSpPr/>
              <p:nvPr/>
            </p:nvCxnSpPr>
            <p:spPr>
              <a:xfrm rot="10800000">
                <a:off x="6855250" y="2416125"/>
                <a:ext cx="220500" cy="75000"/>
              </a:xfrm>
              <a:prstGeom prst="straightConnector1">
                <a:avLst/>
              </a:prstGeom>
              <a:noFill/>
              <a:ln cap="flat" cmpd="sng" w="9525">
                <a:solidFill>
                  <a:srgbClr val="FF0000"/>
                </a:solidFill>
                <a:prstDash val="solid"/>
                <a:round/>
                <a:headEnd len="med" w="med" type="none"/>
                <a:tailEnd len="med" w="med" type="triangle"/>
              </a:ln>
            </p:spPr>
          </p:cxnSp>
        </p:grpSp>
      </p:grpSp>
      <p:sp>
        <p:nvSpPr>
          <p:cNvPr id="312" name="Google Shape;312;p30"/>
          <p:cNvSpPr txBox="1"/>
          <p:nvPr/>
        </p:nvSpPr>
        <p:spPr>
          <a:xfrm>
            <a:off x="195275" y="781050"/>
            <a:ext cx="4523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highlight>
                  <a:srgbClr val="FEFEFE"/>
                </a:highlight>
              </a:rPr>
              <a:t>Based on the geo-position of the </a:t>
            </a:r>
            <a:r>
              <a:rPr lang="en" sz="1200">
                <a:solidFill>
                  <a:schemeClr val="dk1"/>
                </a:solidFill>
                <a:highlight>
                  <a:srgbClr val="FEFEFE"/>
                </a:highlight>
              </a:rPr>
              <a:t>surveyed</a:t>
            </a:r>
            <a:r>
              <a:rPr lang="en" sz="1200">
                <a:solidFill>
                  <a:schemeClr val="dk1"/>
                </a:solidFill>
                <a:highlight>
                  <a:srgbClr val="FEFEFE"/>
                </a:highlight>
              </a:rPr>
              <a:t> sample points (right plot), the </a:t>
            </a:r>
            <a:r>
              <a:rPr lang="en" sz="1200" u="sng">
                <a:solidFill>
                  <a:schemeClr val="hlink"/>
                </a:solidFill>
                <a:highlight>
                  <a:srgbClr val="FEFEFE"/>
                </a:highlight>
                <a:hlinkClick r:id="rId4"/>
              </a:rPr>
              <a:t>DBSCAN</a:t>
            </a:r>
            <a:r>
              <a:rPr lang="en" sz="1200">
                <a:solidFill>
                  <a:schemeClr val="dk1"/>
                </a:solidFill>
                <a:highlight>
                  <a:srgbClr val="FEFEFE"/>
                </a:highlight>
              </a:rPr>
              <a:t> clustering ALGT was used to group </a:t>
            </a:r>
            <a:r>
              <a:rPr lang="en" sz="1200">
                <a:solidFill>
                  <a:schemeClr val="dk1"/>
                </a:solidFill>
                <a:highlight>
                  <a:srgbClr val="FEFEFE"/>
                </a:highlight>
              </a:rPr>
              <a:t>the surveyed </a:t>
            </a:r>
            <a:r>
              <a:rPr lang="en" sz="1200">
                <a:solidFill>
                  <a:schemeClr val="dk1"/>
                </a:solidFill>
                <a:highlight>
                  <a:srgbClr val="FEFEFE"/>
                </a:highlight>
              </a:rPr>
              <a:t>points sample (via two parameters: the </a:t>
            </a:r>
            <a:r>
              <a:rPr lang="en" sz="1200">
                <a:solidFill>
                  <a:schemeClr val="dk1"/>
                </a:solidFill>
                <a:highlight>
                  <a:srgbClr val="FEFEFE"/>
                </a:highlight>
              </a:rPr>
              <a:t>distance and the number of points belong to group</a:t>
            </a:r>
            <a:r>
              <a:rPr lang="en" sz="1200">
                <a:solidFill>
                  <a:schemeClr val="dk1"/>
                </a:solidFill>
                <a:highlight>
                  <a:srgbClr val="FEFEFE"/>
                </a:highlight>
              </a:rPr>
              <a:t>) into 157 classes.   </a:t>
            </a:r>
            <a:endParaRPr sz="1200">
              <a:solidFill>
                <a:schemeClr val="dk1"/>
              </a:solidFill>
              <a:highlight>
                <a:srgbClr val="FEFEFE"/>
              </a:highlight>
            </a:endParaRPr>
          </a:p>
        </p:txBody>
      </p:sp>
      <p:pic>
        <p:nvPicPr>
          <p:cNvPr id="313" name="Google Shape;313;p30"/>
          <p:cNvPicPr preferRelativeResize="0"/>
          <p:nvPr/>
        </p:nvPicPr>
        <p:blipFill rotWithShape="1">
          <a:blip r:embed="rId5">
            <a:alphaModFix/>
          </a:blip>
          <a:srcRect b="0" l="24842" r="24437" t="0"/>
          <a:stretch/>
        </p:blipFill>
        <p:spPr>
          <a:xfrm>
            <a:off x="886325" y="1893775"/>
            <a:ext cx="2943099" cy="2427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u="sng"/>
              <a:t>om</a:t>
            </a:r>
            <a:r>
              <a:rPr b="1" lang="en" sz="2000"/>
              <a:t> d</a:t>
            </a:r>
            <a:r>
              <a:rPr b="1" lang="en" sz="2000"/>
              <a:t>ata comparison (all layers, Stenon’s point_groups vs Polaris)</a:t>
            </a:r>
            <a:endParaRPr b="1" sz="2000"/>
          </a:p>
          <a:p>
            <a:pPr indent="0" lvl="0" marL="0" rtl="0" algn="l">
              <a:spcBef>
                <a:spcPts val="0"/>
              </a:spcBef>
              <a:spcAft>
                <a:spcPts val="0"/>
              </a:spcAft>
              <a:buNone/>
            </a:pPr>
            <a:r>
              <a:t/>
            </a:r>
            <a:endParaRPr/>
          </a:p>
        </p:txBody>
      </p:sp>
      <p:sp>
        <p:nvSpPr>
          <p:cNvPr id="319" name="Google Shape;3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1"/>
          <p:cNvPicPr preferRelativeResize="0"/>
          <p:nvPr/>
        </p:nvPicPr>
        <p:blipFill>
          <a:blip r:embed="rId3">
            <a:alphaModFix/>
          </a:blip>
          <a:stretch>
            <a:fillRect/>
          </a:stretch>
        </p:blipFill>
        <p:spPr>
          <a:xfrm>
            <a:off x="1093538" y="729325"/>
            <a:ext cx="6956932" cy="412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315550"/>
            <a:ext cx="8520600" cy="26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t>TASK</a:t>
            </a:r>
            <a:endParaRPr b="1" sz="2800"/>
          </a:p>
          <a:p>
            <a:pPr indent="-393700" lvl="0" marL="457200" rtl="0" algn="l">
              <a:spcBef>
                <a:spcPts val="0"/>
              </a:spcBef>
              <a:spcAft>
                <a:spcPts val="0"/>
              </a:spcAft>
              <a:buSzPts val="2600"/>
              <a:buChar char="●"/>
            </a:pPr>
            <a:r>
              <a:rPr lang="en" sz="2600"/>
              <a:t>Familiarize with the dataset</a:t>
            </a:r>
            <a:endParaRPr sz="2600"/>
          </a:p>
          <a:p>
            <a:pPr indent="-393700" lvl="0" marL="457200" rtl="0" algn="l">
              <a:spcBef>
                <a:spcPts val="0"/>
              </a:spcBef>
              <a:spcAft>
                <a:spcPts val="0"/>
              </a:spcAft>
              <a:buSzPts val="2600"/>
              <a:buChar char="●"/>
            </a:pPr>
            <a:r>
              <a:rPr lang="en" sz="2600"/>
              <a:t>Compare the SOM estimates with the corresponding POLARIS estimates</a:t>
            </a:r>
            <a:endParaRPr sz="2600"/>
          </a:p>
          <a:p>
            <a:pPr indent="-393700" lvl="0" marL="457200" rtl="0" algn="l">
              <a:spcBef>
                <a:spcPts val="0"/>
              </a:spcBef>
              <a:spcAft>
                <a:spcPts val="0"/>
              </a:spcAft>
              <a:buSzPts val="2600"/>
              <a:buChar char="●"/>
            </a:pPr>
            <a:r>
              <a:rPr lang="en" sz="2600"/>
              <a:t>Build and evaluate predicted SOM models</a:t>
            </a:r>
            <a:endParaRPr sz="2600"/>
          </a:p>
          <a:p>
            <a:pPr indent="0" lvl="0" marL="0" rtl="0" algn="l">
              <a:spcBef>
                <a:spcPts val="0"/>
              </a:spcBef>
              <a:spcAft>
                <a:spcPts val="0"/>
              </a:spcAft>
              <a:buNone/>
            </a:pPr>
            <a:r>
              <a:t/>
            </a:r>
            <a:endParaRPr sz="2600"/>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type="title"/>
          </p:nvPr>
        </p:nvSpPr>
        <p:spPr>
          <a:xfrm>
            <a:off x="311700" y="2934625"/>
            <a:ext cx="8709600" cy="150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t>DATA:</a:t>
            </a:r>
            <a:endParaRPr b="1" sz="2600"/>
          </a:p>
          <a:p>
            <a:pPr indent="-381000" lvl="0" marL="457200" rtl="0" algn="l">
              <a:spcBef>
                <a:spcPts val="0"/>
              </a:spcBef>
              <a:spcAft>
                <a:spcPts val="0"/>
              </a:spcAft>
              <a:buClr>
                <a:schemeClr val="accent1"/>
              </a:buClr>
              <a:buSzPts val="2400"/>
              <a:buChar char="-"/>
            </a:pPr>
            <a:r>
              <a:rPr lang="en" sz="2400">
                <a:solidFill>
                  <a:schemeClr val="accent1"/>
                </a:solidFill>
              </a:rPr>
              <a:t>stenon_challenge_geoDS.csv</a:t>
            </a:r>
            <a:endParaRPr sz="2400">
              <a:solidFill>
                <a:schemeClr val="accent1"/>
              </a:solidFill>
            </a:endParaRPr>
          </a:p>
          <a:p>
            <a:pPr indent="-381000" lvl="0" marL="457200" rtl="0" algn="l">
              <a:spcBef>
                <a:spcPts val="0"/>
              </a:spcBef>
              <a:spcAft>
                <a:spcPts val="0"/>
              </a:spcAft>
              <a:buSzPts val="2400"/>
              <a:buChar char="-"/>
            </a:pPr>
            <a:r>
              <a:rPr lang="en" sz="2400"/>
              <a:t>POLARIS data portal </a:t>
            </a:r>
            <a:r>
              <a:rPr lang="en" sz="2000" u="sng">
                <a:solidFill>
                  <a:schemeClr val="hlink"/>
                </a:solidFill>
                <a:hlinkClick r:id="rId3"/>
              </a:rPr>
              <a:t>http://hydrology.cee.duke.edu/POLARIS/PROPERTIES/v1.0</a:t>
            </a:r>
            <a:r>
              <a:rPr lang="en" sz="2000"/>
              <a:t>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r>
              <a:rPr lang="en"/>
              <a:t> (vs Grouped)</a:t>
            </a:r>
            <a:endParaRPr/>
          </a:p>
        </p:txBody>
      </p:sp>
      <p:sp>
        <p:nvSpPr>
          <p:cNvPr id="326" name="Google Shape;3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32"/>
          <p:cNvPicPr preferRelativeResize="0"/>
          <p:nvPr/>
        </p:nvPicPr>
        <p:blipFill>
          <a:blip r:embed="rId3">
            <a:alphaModFix/>
          </a:blip>
          <a:stretch>
            <a:fillRect/>
          </a:stretch>
        </p:blipFill>
        <p:spPr>
          <a:xfrm>
            <a:off x="2269075" y="825925"/>
            <a:ext cx="4073623" cy="4049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311700" y="17250"/>
            <a:ext cx="85206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t>PART-3: C</a:t>
            </a:r>
            <a:r>
              <a:rPr b="1" lang="en" sz="2500"/>
              <a:t>reate models</a:t>
            </a:r>
            <a:endParaRPr b="1" sz="2500"/>
          </a:p>
        </p:txBody>
      </p:sp>
      <p:sp>
        <p:nvSpPr>
          <p:cNvPr id="333" name="Google Shape;33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33"/>
          <p:cNvPicPr preferRelativeResize="0"/>
          <p:nvPr/>
        </p:nvPicPr>
        <p:blipFill>
          <a:blip r:embed="rId3">
            <a:alphaModFix/>
          </a:blip>
          <a:stretch>
            <a:fillRect/>
          </a:stretch>
        </p:blipFill>
        <p:spPr>
          <a:xfrm>
            <a:off x="3105300" y="465450"/>
            <a:ext cx="5856425" cy="2694674"/>
          </a:xfrm>
          <a:prstGeom prst="rect">
            <a:avLst/>
          </a:prstGeom>
          <a:noFill/>
          <a:ln>
            <a:noFill/>
          </a:ln>
        </p:spPr>
      </p:pic>
      <p:pic>
        <p:nvPicPr>
          <p:cNvPr id="335" name="Google Shape;335;p33"/>
          <p:cNvPicPr preferRelativeResize="0"/>
          <p:nvPr/>
        </p:nvPicPr>
        <p:blipFill>
          <a:blip r:embed="rId4">
            <a:alphaModFix/>
          </a:blip>
          <a:stretch>
            <a:fillRect/>
          </a:stretch>
        </p:blipFill>
        <p:spPr>
          <a:xfrm>
            <a:off x="3384625" y="3237800"/>
            <a:ext cx="2568449" cy="1783149"/>
          </a:xfrm>
          <a:prstGeom prst="rect">
            <a:avLst/>
          </a:prstGeom>
          <a:noFill/>
          <a:ln>
            <a:noFill/>
          </a:ln>
        </p:spPr>
      </p:pic>
      <p:pic>
        <p:nvPicPr>
          <p:cNvPr id="336" name="Google Shape;336;p33"/>
          <p:cNvPicPr preferRelativeResize="0"/>
          <p:nvPr/>
        </p:nvPicPr>
        <p:blipFill>
          <a:blip r:embed="rId5">
            <a:alphaModFix/>
          </a:blip>
          <a:stretch>
            <a:fillRect/>
          </a:stretch>
        </p:blipFill>
        <p:spPr>
          <a:xfrm>
            <a:off x="6263450" y="3237800"/>
            <a:ext cx="2440949" cy="1783151"/>
          </a:xfrm>
          <a:prstGeom prst="rect">
            <a:avLst/>
          </a:prstGeom>
          <a:noFill/>
          <a:ln>
            <a:noFill/>
          </a:ln>
        </p:spPr>
      </p:pic>
      <p:sp>
        <p:nvSpPr>
          <p:cNvPr id="337" name="Google Shape;337;p33"/>
          <p:cNvSpPr txBox="1"/>
          <p:nvPr/>
        </p:nvSpPr>
        <p:spPr>
          <a:xfrm>
            <a:off x="176225" y="552450"/>
            <a:ext cx="2838600" cy="160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highlight>
                  <a:srgbClr val="FEFEFE"/>
                </a:highlight>
              </a:rPr>
              <a:t>Look into the correlation matrix among </a:t>
            </a:r>
            <a:r>
              <a:rPr lang="en" sz="1200">
                <a:solidFill>
                  <a:schemeClr val="dk1"/>
                </a:solidFill>
                <a:highlight>
                  <a:srgbClr val="FEFEFE"/>
                </a:highlight>
              </a:rPr>
              <a:t>input</a:t>
            </a:r>
            <a:r>
              <a:rPr lang="en" sz="1200">
                <a:solidFill>
                  <a:schemeClr val="dk1"/>
                </a:solidFill>
                <a:highlight>
                  <a:srgbClr val="FEFEFE"/>
                </a:highlight>
              </a:rPr>
              <a:t> features and between target variable and input features, it clearly shows that </a:t>
            </a:r>
            <a:r>
              <a:rPr lang="en" sz="1100">
                <a:solidFill>
                  <a:schemeClr val="dk1"/>
                </a:solidFill>
              </a:rPr>
              <a:t>the training </a:t>
            </a:r>
            <a:r>
              <a:rPr i="1" lang="en" sz="1100">
                <a:solidFill>
                  <a:schemeClr val="dk1"/>
                </a:solidFill>
              </a:rPr>
              <a:t>data has multicollinearity issues</a:t>
            </a:r>
            <a:r>
              <a:rPr lang="en" sz="1100">
                <a:solidFill>
                  <a:schemeClr val="dk1"/>
                </a:solidFill>
              </a:rPr>
              <a:t>. After doing a </a:t>
            </a:r>
            <a:r>
              <a:rPr lang="en" sz="1100">
                <a:solidFill>
                  <a:schemeClr val="dk1"/>
                </a:solidFill>
              </a:rPr>
              <a:t>research</a:t>
            </a:r>
            <a:r>
              <a:rPr lang="en" sz="1100">
                <a:solidFill>
                  <a:schemeClr val="dk1"/>
                </a:solidFill>
              </a:rPr>
              <a:t>, the PLS (Partial Least Squares) and </a:t>
            </a:r>
            <a:r>
              <a:rPr lang="en" sz="1100">
                <a:solidFill>
                  <a:schemeClr val="dk1"/>
                </a:solidFill>
              </a:rPr>
              <a:t>Ridge regression ALGT have found are the suitable one.</a:t>
            </a:r>
            <a:endParaRPr sz="1200">
              <a:solidFill>
                <a:schemeClr val="dk1"/>
              </a:solidFill>
              <a:highlight>
                <a:srgbClr val="FEFEFE"/>
              </a:highlight>
            </a:endParaRPr>
          </a:p>
        </p:txBody>
      </p:sp>
      <p:graphicFrame>
        <p:nvGraphicFramePr>
          <p:cNvPr id="338" name="Google Shape;338;p33"/>
          <p:cNvGraphicFramePr/>
          <p:nvPr/>
        </p:nvGraphicFramePr>
        <p:xfrm>
          <a:off x="176225" y="3009200"/>
          <a:ext cx="3000000" cy="3000000"/>
        </p:xfrm>
        <a:graphic>
          <a:graphicData uri="http://schemas.openxmlformats.org/drawingml/2006/table">
            <a:tbl>
              <a:tblPr>
                <a:noFill/>
                <a:tableStyleId>{DB728955-41CA-4316-BE41-058B957B3734}</a:tableStyleId>
              </a:tblPr>
              <a:tblGrid>
                <a:gridCol w="752525"/>
                <a:gridCol w="752525"/>
                <a:gridCol w="752525"/>
                <a:gridCol w="752525"/>
              </a:tblGrid>
              <a:tr h="396200">
                <a:tc>
                  <a:txBody>
                    <a:bodyPr/>
                    <a:lstStyle/>
                    <a:p>
                      <a:pPr indent="0" lvl="0" marL="0" rtl="0" algn="l">
                        <a:spcBef>
                          <a:spcPts val="0"/>
                        </a:spcBef>
                        <a:spcAft>
                          <a:spcPts val="0"/>
                        </a:spcAft>
                        <a:buNone/>
                      </a:pPr>
                      <a:r>
                        <a:rPr lang="en"/>
                        <a:t>Train</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all</a:t>
                      </a:r>
                      <a:endParaRPr/>
                    </a:p>
                  </a:txBody>
                  <a:tcPr marT="91425" marB="91425" marR="91425" marL="91425"/>
                </a:tc>
                <a:tc>
                  <a:txBody>
                    <a:bodyPr/>
                    <a:lstStyle/>
                    <a:p>
                      <a:pPr indent="0" lvl="0" marL="0" rtl="0" algn="l">
                        <a:spcBef>
                          <a:spcPts val="0"/>
                        </a:spcBef>
                        <a:spcAft>
                          <a:spcPts val="0"/>
                        </a:spcAft>
                        <a:buNone/>
                      </a:pPr>
                      <a:r>
                        <a:rPr lang="en"/>
                        <a:t>field_A</a:t>
                      </a:r>
                      <a:endParaRPr/>
                    </a:p>
                  </a:txBody>
                  <a:tcPr marT="91425" marB="91425" marR="91425" marL="91425"/>
                </a:tc>
                <a:tc>
                  <a:txBody>
                    <a:bodyPr/>
                    <a:lstStyle/>
                    <a:p>
                      <a:pPr indent="0" lvl="0" marL="0" rtl="0" algn="l">
                        <a:spcBef>
                          <a:spcPts val="0"/>
                        </a:spcBef>
                        <a:spcAft>
                          <a:spcPts val="0"/>
                        </a:spcAft>
                        <a:buNone/>
                      </a:pPr>
                      <a:r>
                        <a:rPr lang="en"/>
                        <a:t>field_B</a:t>
                      </a:r>
                      <a:endParaRPr/>
                    </a:p>
                  </a:txBody>
                  <a:tcPr marT="91425" marB="91425" marR="91425" marL="91425"/>
                </a:tc>
              </a:tr>
              <a:tr h="396200">
                <a:tc>
                  <a:txBody>
                    <a:bodyPr/>
                    <a:lstStyle/>
                    <a:p>
                      <a:pPr indent="0" lvl="0" marL="0" rtl="0" algn="l">
                        <a:spcBef>
                          <a:spcPts val="0"/>
                        </a:spcBef>
                        <a:spcAft>
                          <a:spcPts val="0"/>
                        </a:spcAft>
                        <a:buNone/>
                      </a:pPr>
                      <a:r>
                        <a:rPr lang="en"/>
                        <a:t>Pred</a:t>
                      </a:r>
                      <a:endParaRPr/>
                    </a:p>
                  </a:txBody>
                  <a:tcPr marT="91425" marB="91425" marR="91425" marL="91425">
                    <a:solidFill>
                      <a:srgbClr val="FFFF00"/>
                    </a:solidFill>
                  </a:tcPr>
                </a:tc>
                <a:tc>
                  <a:txBody>
                    <a:bodyPr/>
                    <a:lstStyle/>
                    <a:p>
                      <a:pPr indent="0" lvl="0" marL="0" rtl="0" algn="l">
                        <a:spcBef>
                          <a:spcPts val="0"/>
                        </a:spcBef>
                        <a:spcAft>
                          <a:spcPts val="0"/>
                        </a:spcAft>
                        <a:buNone/>
                      </a:pPr>
                      <a:r>
                        <a:rPr lang="en"/>
                        <a:t>all/A/B</a:t>
                      </a:r>
                      <a:endParaRPr/>
                    </a:p>
                  </a:txBody>
                  <a:tcPr marT="91425" marB="91425" marR="91425" marL="91425"/>
                </a:tc>
                <a:tc>
                  <a:txBody>
                    <a:bodyPr/>
                    <a:lstStyle/>
                    <a:p>
                      <a:pPr indent="0" lvl="0" marL="0" rtl="0" algn="l">
                        <a:spcBef>
                          <a:spcPts val="0"/>
                        </a:spcBef>
                        <a:spcAft>
                          <a:spcPts val="0"/>
                        </a:spcAft>
                        <a:buNone/>
                      </a:pPr>
                      <a:r>
                        <a:rPr lang="en"/>
                        <a:t>field_B</a:t>
                      </a:r>
                      <a:endParaRPr/>
                    </a:p>
                  </a:txBody>
                  <a:tcPr marT="91425" marB="91425" marR="91425" marL="91425"/>
                </a:tc>
                <a:tc>
                  <a:txBody>
                    <a:bodyPr/>
                    <a:lstStyle/>
                    <a:p>
                      <a:pPr indent="0" lvl="0" marL="0" rtl="0" algn="l">
                        <a:spcBef>
                          <a:spcPts val="0"/>
                        </a:spcBef>
                        <a:spcAft>
                          <a:spcPts val="0"/>
                        </a:spcAft>
                        <a:buNone/>
                      </a:pPr>
                      <a:r>
                        <a:rPr lang="en"/>
                        <a:t>field_A</a:t>
                      </a:r>
                      <a:endParaRPr/>
                    </a:p>
                  </a:txBody>
                  <a:tcPr marT="91425" marB="91425" marR="91425" marL="91425"/>
                </a:tc>
              </a:tr>
            </a:tbl>
          </a:graphicData>
        </a:graphic>
      </p:graphicFrame>
      <p:sp>
        <p:nvSpPr>
          <p:cNvPr id="339" name="Google Shape;339;p33"/>
          <p:cNvSpPr txBox="1"/>
          <p:nvPr/>
        </p:nvSpPr>
        <p:spPr>
          <a:xfrm>
            <a:off x="176225" y="2133725"/>
            <a:ext cx="29421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t>To evaluate the performance of the model, 3 datasets are used to train model (field_A, field_B, and all (field_A+field_B), and then use different data to predict.</a:t>
            </a:r>
            <a:endParaRPr sz="1100"/>
          </a:p>
        </p:txBody>
      </p:sp>
      <p:sp>
        <p:nvSpPr>
          <p:cNvPr id="340" name="Google Shape;340;p33"/>
          <p:cNvSpPr txBox="1"/>
          <p:nvPr/>
        </p:nvSpPr>
        <p:spPr>
          <a:xfrm>
            <a:off x="176225" y="3815200"/>
            <a:ext cx="2969400" cy="11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202124"/>
                </a:solidFill>
                <a:highlight>
                  <a:srgbClr val="FFFFFF"/>
                </a:highlight>
              </a:rPr>
              <a:t>In order to evaluate two regression models, there are 4 main metrics are counted: </a:t>
            </a:r>
            <a:r>
              <a:rPr lang="en" sz="1250">
                <a:solidFill>
                  <a:srgbClr val="222222"/>
                </a:solidFill>
                <a:highlight>
                  <a:srgbClr val="FFFFFF"/>
                </a:highlight>
              </a:rPr>
              <a:t>Mean Absolute Error (MAE), Mean Squared Error (MSE), RMSE, </a:t>
            </a:r>
            <a:r>
              <a:rPr lang="en" sz="1100">
                <a:solidFill>
                  <a:srgbClr val="202124"/>
                </a:solidFill>
                <a:highlight>
                  <a:srgbClr val="FFFFFF"/>
                </a:highlight>
              </a:rPr>
              <a:t>mean absolute percentage error (</a:t>
            </a:r>
            <a:r>
              <a:rPr lang="en" sz="1250">
                <a:solidFill>
                  <a:srgbClr val="222222"/>
                </a:solidFill>
                <a:highlight>
                  <a:srgbClr val="FFFFFF"/>
                </a:highlight>
              </a:rPr>
              <a:t>MAPE)</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000"/>
              <a:t>RIDGE &amp; PLS regression ALGT results</a:t>
            </a:r>
            <a:r>
              <a:rPr b="1" lang="en" sz="2000"/>
              <a:t>: ALL DATA (974 sample points)</a:t>
            </a:r>
            <a:endParaRPr b="1" sz="2000"/>
          </a:p>
        </p:txBody>
      </p:sp>
      <p:sp>
        <p:nvSpPr>
          <p:cNvPr id="346" name="Google Shape;34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34"/>
          <p:cNvSpPr txBox="1"/>
          <p:nvPr/>
        </p:nvSpPr>
        <p:spPr>
          <a:xfrm>
            <a:off x="167125" y="586075"/>
            <a:ext cx="2743200" cy="39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rPr>
              <a:t>To evaluate the performance of the models, the simplest way to split the modelling dataset into training and testing sets is to assign 2/3 data points to the former and the remaining one-third to the latter </a:t>
            </a:r>
            <a:r>
              <a:rPr lang="en" sz="1100">
                <a:solidFill>
                  <a:schemeClr val="dk1"/>
                </a:solidFill>
              </a:rPr>
              <a:t>evaluation (</a:t>
            </a:r>
            <a:r>
              <a:rPr i="1" lang="en" sz="1100">
                <a:solidFill>
                  <a:schemeClr val="dk1"/>
                </a:solidFill>
              </a:rPr>
              <a:t>the train-test procedure</a:t>
            </a:r>
            <a:r>
              <a:rPr lang="en" sz="1100">
                <a:solidFill>
                  <a:schemeClr val="dk1"/>
                </a:solidFill>
              </a:rPr>
              <a:t>) </a:t>
            </a:r>
            <a:r>
              <a:rPr lang="en" sz="1100">
                <a:solidFill>
                  <a:schemeClr val="dk1"/>
                </a:solidFill>
              </a:rPr>
              <a:t>. Therefore, we train the model using the training set and then apply the model to the test set.</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lang="en" sz="1100">
                <a:solidFill>
                  <a:schemeClr val="dk1"/>
                </a:solidFill>
              </a:rPr>
              <a:t>Keep in mind that, </a:t>
            </a:r>
            <a:r>
              <a:rPr i="1" lang="en" sz="1100">
                <a:solidFill>
                  <a:schemeClr val="dk1"/>
                </a:solidFill>
              </a:rPr>
              <a:t>the train-test procedure</a:t>
            </a:r>
            <a:r>
              <a:rPr lang="en" sz="1100">
                <a:solidFill>
                  <a:schemeClr val="dk1"/>
                </a:solidFill>
              </a:rPr>
              <a:t> is not appropriate when the dataset available is small. The reason is that when the dataset is split into train and test sets, there will not be enough data in the training dataset for the model to learn an effective mapping of inputs to outputs. There will also not be enough data in the test set to effectively evaluate the model performance. </a:t>
            </a:r>
            <a:r>
              <a:rPr i="1" lang="en" sz="1100">
                <a:solidFill>
                  <a:schemeClr val="dk1"/>
                </a:solidFill>
              </a:rPr>
              <a:t>The estimated performance could be overly optimistic (good) or overly pessimistic (bad)</a:t>
            </a:r>
            <a:r>
              <a:rPr lang="en" sz="1100">
                <a:solidFill>
                  <a:schemeClr val="dk1"/>
                </a:solidFill>
              </a:rPr>
              <a:t>.</a:t>
            </a:r>
            <a:endParaRPr sz="1100">
              <a:solidFill>
                <a:schemeClr val="dk1"/>
              </a:solidFill>
            </a:endParaRPr>
          </a:p>
        </p:txBody>
      </p:sp>
      <p:sp>
        <p:nvSpPr>
          <p:cNvPr id="348" name="Google Shape;348;p34"/>
          <p:cNvSpPr txBox="1"/>
          <p:nvPr/>
        </p:nvSpPr>
        <p:spPr>
          <a:xfrm>
            <a:off x="3278475" y="4413275"/>
            <a:ext cx="5279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Both models perform quite well in this case (All data, 974 sample points).</a:t>
            </a:r>
            <a:endParaRPr b="1" sz="1700">
              <a:solidFill>
                <a:schemeClr val="dk1"/>
              </a:solidFill>
            </a:endParaRPr>
          </a:p>
        </p:txBody>
      </p:sp>
      <p:pic>
        <p:nvPicPr>
          <p:cNvPr id="349" name="Google Shape;349;p34"/>
          <p:cNvPicPr preferRelativeResize="0"/>
          <p:nvPr/>
        </p:nvPicPr>
        <p:blipFill>
          <a:blip r:embed="rId3">
            <a:alphaModFix/>
          </a:blip>
          <a:stretch>
            <a:fillRect/>
          </a:stretch>
        </p:blipFill>
        <p:spPr>
          <a:xfrm>
            <a:off x="3062725" y="789125"/>
            <a:ext cx="5193958" cy="3471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PLS </a:t>
            </a:r>
            <a:r>
              <a:rPr b="1" lang="en" sz="2000"/>
              <a:t>regression</a:t>
            </a:r>
            <a:r>
              <a:rPr b="1" lang="en" sz="2000"/>
              <a:t> ALGT results</a:t>
            </a:r>
            <a:endParaRPr b="1" sz="1720"/>
          </a:p>
        </p:txBody>
      </p:sp>
      <p:sp>
        <p:nvSpPr>
          <p:cNvPr id="355" name="Google Shape;35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35"/>
          <p:cNvSpPr txBox="1"/>
          <p:nvPr/>
        </p:nvSpPr>
        <p:spPr>
          <a:xfrm>
            <a:off x="381000" y="5715000"/>
            <a:ext cx="3549600" cy="123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rPr>
              <a:t>The PLS regression ALGT does not perform well in this evaluation. A deeper look might required to understand the issues. </a:t>
            </a:r>
            <a:endParaRPr sz="1700">
              <a:solidFill>
                <a:schemeClr val="dk1"/>
              </a:solidFill>
            </a:endParaRPr>
          </a:p>
        </p:txBody>
      </p:sp>
      <p:sp>
        <p:nvSpPr>
          <p:cNvPr id="357" name="Google Shape;357;p35"/>
          <p:cNvSpPr txBox="1"/>
          <p:nvPr/>
        </p:nvSpPr>
        <p:spPr>
          <a:xfrm>
            <a:off x="5127500" y="2421425"/>
            <a:ext cx="37344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rgbClr val="FF0000"/>
                </a:solidFill>
              </a:rPr>
              <a:t>Both PLS ALGT models perform worst result in this case!</a:t>
            </a:r>
            <a:endParaRPr b="1" sz="2000">
              <a:solidFill>
                <a:srgbClr val="FF0000"/>
              </a:solidFill>
            </a:endParaRPr>
          </a:p>
        </p:txBody>
      </p:sp>
      <p:pic>
        <p:nvPicPr>
          <p:cNvPr id="358" name="Google Shape;358;p35"/>
          <p:cNvPicPr preferRelativeResize="0"/>
          <p:nvPr/>
        </p:nvPicPr>
        <p:blipFill rotWithShape="1">
          <a:blip r:embed="rId3">
            <a:alphaModFix/>
          </a:blip>
          <a:srcRect b="0" l="0" r="-452" t="49448"/>
          <a:stretch/>
        </p:blipFill>
        <p:spPr>
          <a:xfrm>
            <a:off x="607375" y="3094306"/>
            <a:ext cx="4070476" cy="1983199"/>
          </a:xfrm>
          <a:prstGeom prst="rect">
            <a:avLst/>
          </a:prstGeom>
          <a:noFill/>
          <a:ln>
            <a:noFill/>
          </a:ln>
        </p:spPr>
      </p:pic>
      <p:pic>
        <p:nvPicPr>
          <p:cNvPr id="359" name="Google Shape;359;p35"/>
          <p:cNvPicPr preferRelativeResize="0"/>
          <p:nvPr/>
        </p:nvPicPr>
        <p:blipFill rotWithShape="1">
          <a:blip r:embed="rId3">
            <a:alphaModFix/>
          </a:blip>
          <a:srcRect b="53011" l="0" r="0" t="0"/>
          <a:stretch/>
        </p:blipFill>
        <p:spPr>
          <a:xfrm>
            <a:off x="595275" y="946025"/>
            <a:ext cx="4052251" cy="1843475"/>
          </a:xfrm>
          <a:prstGeom prst="rect">
            <a:avLst/>
          </a:prstGeom>
          <a:noFill/>
          <a:ln>
            <a:noFill/>
          </a:ln>
        </p:spPr>
      </p:pic>
      <p:sp>
        <p:nvSpPr>
          <p:cNvPr id="360" name="Google Shape;360;p35"/>
          <p:cNvSpPr txBox="1"/>
          <p:nvPr/>
        </p:nvSpPr>
        <p:spPr>
          <a:xfrm>
            <a:off x="319400" y="498150"/>
            <a:ext cx="577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PLS: </a:t>
            </a:r>
            <a:r>
              <a:rPr b="1" lang="en" sz="1600">
                <a:solidFill>
                  <a:schemeClr val="dk1"/>
                </a:solidFill>
              </a:rPr>
              <a:t>field_A_based model 698 sample points</a:t>
            </a:r>
            <a:endParaRPr sz="1600"/>
          </a:p>
        </p:txBody>
      </p:sp>
      <p:sp>
        <p:nvSpPr>
          <p:cNvPr id="361" name="Google Shape;361;p35"/>
          <p:cNvSpPr txBox="1"/>
          <p:nvPr/>
        </p:nvSpPr>
        <p:spPr>
          <a:xfrm>
            <a:off x="319400" y="2707950"/>
            <a:ext cx="577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PLS: field_B_based model 276 sample points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RIDGE</a:t>
            </a:r>
            <a:r>
              <a:rPr b="1" lang="en" sz="2000"/>
              <a:t> regression ALGT results</a:t>
            </a:r>
            <a:endParaRPr b="1" sz="1720"/>
          </a:p>
        </p:txBody>
      </p:sp>
      <p:sp>
        <p:nvSpPr>
          <p:cNvPr id="367" name="Google Shape;36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6"/>
          <p:cNvSpPr txBox="1"/>
          <p:nvPr/>
        </p:nvSpPr>
        <p:spPr>
          <a:xfrm>
            <a:off x="381000" y="5715000"/>
            <a:ext cx="3549600" cy="123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dk1"/>
                </a:solidFill>
              </a:rPr>
              <a:t>The PLS regression ALGT does not perform well in this evaluation. A deeper look might required to understand the issues. </a:t>
            </a:r>
            <a:endParaRPr sz="1700">
              <a:solidFill>
                <a:schemeClr val="dk1"/>
              </a:solidFill>
            </a:endParaRPr>
          </a:p>
        </p:txBody>
      </p:sp>
      <p:sp>
        <p:nvSpPr>
          <p:cNvPr id="369" name="Google Shape;369;p36"/>
          <p:cNvSpPr txBox="1"/>
          <p:nvPr/>
        </p:nvSpPr>
        <p:spPr>
          <a:xfrm>
            <a:off x="5026375" y="1089325"/>
            <a:ext cx="37344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chemeClr val="accent1"/>
                </a:solidFill>
              </a:rPr>
              <a:t>RIDGE</a:t>
            </a:r>
            <a:r>
              <a:rPr b="1" lang="en" sz="1600">
                <a:solidFill>
                  <a:schemeClr val="accent1"/>
                </a:solidFill>
              </a:rPr>
              <a:t> ALGT field_A_based </a:t>
            </a:r>
            <a:r>
              <a:rPr b="1" lang="en" sz="1700">
                <a:solidFill>
                  <a:schemeClr val="accent1"/>
                </a:solidFill>
              </a:rPr>
              <a:t>model</a:t>
            </a:r>
            <a:r>
              <a:rPr b="1" lang="en" sz="1700">
                <a:solidFill>
                  <a:schemeClr val="accent1"/>
                </a:solidFill>
              </a:rPr>
              <a:t> perform quite well when apply to </a:t>
            </a:r>
            <a:r>
              <a:rPr b="1" lang="en" sz="1700">
                <a:solidFill>
                  <a:schemeClr val="accent1"/>
                </a:solidFill>
              </a:rPr>
              <a:t> predict </a:t>
            </a:r>
            <a:r>
              <a:rPr b="1" i="1" lang="en" sz="1700" u="sng">
                <a:solidFill>
                  <a:schemeClr val="accent1"/>
                </a:solidFill>
              </a:rPr>
              <a:t>om</a:t>
            </a:r>
            <a:r>
              <a:rPr b="1" lang="en" sz="1700">
                <a:solidFill>
                  <a:schemeClr val="accent1"/>
                </a:solidFill>
              </a:rPr>
              <a:t> for samples in field B</a:t>
            </a:r>
            <a:r>
              <a:rPr b="1" lang="en" sz="1700">
                <a:solidFill>
                  <a:schemeClr val="accent1"/>
                </a:solidFill>
              </a:rPr>
              <a:t>!</a:t>
            </a:r>
            <a:endParaRPr b="1" sz="2000">
              <a:solidFill>
                <a:schemeClr val="accent1"/>
              </a:solidFill>
            </a:endParaRPr>
          </a:p>
        </p:txBody>
      </p:sp>
      <p:sp>
        <p:nvSpPr>
          <p:cNvPr id="370" name="Google Shape;370;p36"/>
          <p:cNvSpPr txBox="1"/>
          <p:nvPr/>
        </p:nvSpPr>
        <p:spPr>
          <a:xfrm>
            <a:off x="319400" y="498150"/>
            <a:ext cx="57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RIDGE</a:t>
            </a:r>
            <a:r>
              <a:rPr b="1" lang="en" sz="1600">
                <a:solidFill>
                  <a:schemeClr val="dk1"/>
                </a:solidFill>
              </a:rPr>
              <a:t>: field_A_based model 698 sample points</a:t>
            </a:r>
            <a:endParaRPr sz="1600"/>
          </a:p>
        </p:txBody>
      </p:sp>
      <p:sp>
        <p:nvSpPr>
          <p:cNvPr id="371" name="Google Shape;371;p36"/>
          <p:cNvSpPr txBox="1"/>
          <p:nvPr/>
        </p:nvSpPr>
        <p:spPr>
          <a:xfrm>
            <a:off x="319400" y="2707950"/>
            <a:ext cx="57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RIDGE</a:t>
            </a:r>
            <a:r>
              <a:rPr b="1" lang="en" sz="1600">
                <a:solidFill>
                  <a:schemeClr val="dk1"/>
                </a:solidFill>
              </a:rPr>
              <a:t>: field_B_based model 276 sample points</a:t>
            </a:r>
            <a:endParaRPr sz="1600"/>
          </a:p>
        </p:txBody>
      </p:sp>
      <p:pic>
        <p:nvPicPr>
          <p:cNvPr id="372" name="Google Shape;372;p36"/>
          <p:cNvPicPr preferRelativeResize="0"/>
          <p:nvPr/>
        </p:nvPicPr>
        <p:blipFill rotWithShape="1">
          <a:blip r:embed="rId3">
            <a:alphaModFix/>
          </a:blip>
          <a:srcRect b="53840" l="0" r="0" t="0"/>
          <a:stretch/>
        </p:blipFill>
        <p:spPr>
          <a:xfrm>
            <a:off x="803725" y="948300"/>
            <a:ext cx="4018401" cy="1797800"/>
          </a:xfrm>
          <a:prstGeom prst="rect">
            <a:avLst/>
          </a:prstGeom>
          <a:noFill/>
          <a:ln>
            <a:noFill/>
          </a:ln>
        </p:spPr>
      </p:pic>
      <p:pic>
        <p:nvPicPr>
          <p:cNvPr id="373" name="Google Shape;373;p36"/>
          <p:cNvPicPr preferRelativeResize="0"/>
          <p:nvPr/>
        </p:nvPicPr>
        <p:blipFill rotWithShape="1">
          <a:blip r:embed="rId3">
            <a:alphaModFix/>
          </a:blip>
          <a:srcRect b="0" l="0" r="457" t="49768"/>
          <a:stretch/>
        </p:blipFill>
        <p:spPr>
          <a:xfrm>
            <a:off x="803725" y="3133875"/>
            <a:ext cx="3931769" cy="1922950"/>
          </a:xfrm>
          <a:prstGeom prst="rect">
            <a:avLst/>
          </a:prstGeom>
          <a:noFill/>
          <a:ln>
            <a:noFill/>
          </a:ln>
        </p:spPr>
      </p:pic>
      <p:sp>
        <p:nvSpPr>
          <p:cNvPr id="374" name="Google Shape;374;p36"/>
          <p:cNvSpPr txBox="1"/>
          <p:nvPr/>
        </p:nvSpPr>
        <p:spPr>
          <a:xfrm>
            <a:off x="5026375" y="3527725"/>
            <a:ext cx="37344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FF0000"/>
                </a:solidFill>
              </a:rPr>
              <a:t>RIDGE</a:t>
            </a:r>
            <a:r>
              <a:rPr b="1" lang="en" sz="1600">
                <a:solidFill>
                  <a:srgbClr val="FF0000"/>
                </a:solidFill>
              </a:rPr>
              <a:t> ALGT field_B_based </a:t>
            </a:r>
            <a:r>
              <a:rPr b="1" lang="en" sz="1700">
                <a:solidFill>
                  <a:srgbClr val="FF0000"/>
                </a:solidFill>
              </a:rPr>
              <a:t>model perform worst well when apply to predict </a:t>
            </a:r>
            <a:r>
              <a:rPr b="1" i="1" lang="en" sz="1700" u="sng">
                <a:solidFill>
                  <a:srgbClr val="FF0000"/>
                </a:solidFill>
              </a:rPr>
              <a:t>om</a:t>
            </a:r>
            <a:r>
              <a:rPr b="1" lang="en" sz="1700">
                <a:solidFill>
                  <a:srgbClr val="FF0000"/>
                </a:solidFill>
              </a:rPr>
              <a:t> for samples in field A!</a:t>
            </a:r>
            <a:endParaRPr b="1" sz="20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Next steps</a:t>
            </a:r>
            <a:endParaRPr b="1"/>
          </a:p>
        </p:txBody>
      </p:sp>
      <p:sp>
        <p:nvSpPr>
          <p:cNvPr id="380" name="Google Shape;380;p37"/>
          <p:cNvSpPr txBox="1"/>
          <p:nvPr>
            <p:ph idx="1" type="body"/>
          </p:nvPr>
        </p:nvSpPr>
        <p:spPr>
          <a:xfrm>
            <a:off x="311700" y="695275"/>
            <a:ext cx="5342100" cy="39003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AutoNum type="arabicPeriod"/>
            </a:pPr>
            <a:r>
              <a:rPr lang="en" sz="1500">
                <a:solidFill>
                  <a:schemeClr val="dk1"/>
                </a:solidFill>
              </a:rPr>
              <a:t>For doing better job in </a:t>
            </a:r>
            <a:r>
              <a:rPr lang="en" sz="1500">
                <a:solidFill>
                  <a:schemeClr val="dk1"/>
                </a:solidFill>
              </a:rPr>
              <a:t>identify/or develop</a:t>
            </a:r>
            <a:r>
              <a:rPr lang="en" sz="1500">
                <a:solidFill>
                  <a:schemeClr val="dk1"/>
                </a:solidFill>
              </a:rPr>
              <a:t> the Model that be able to </a:t>
            </a:r>
            <a:r>
              <a:rPr lang="en" sz="1500">
                <a:solidFill>
                  <a:schemeClr val="dk1"/>
                </a:solidFill>
              </a:rPr>
              <a:t>transfer</a:t>
            </a:r>
            <a:r>
              <a:rPr lang="en" sz="1500">
                <a:solidFill>
                  <a:schemeClr val="dk1"/>
                </a:solidFill>
              </a:rPr>
              <a:t> </a:t>
            </a:r>
            <a:r>
              <a:rPr lang="en" sz="1500">
                <a:solidFill>
                  <a:schemeClr val="dk1"/>
                </a:solidFill>
              </a:rPr>
              <a:t>between</a:t>
            </a:r>
            <a:r>
              <a:rPr lang="en" sz="1500">
                <a:solidFill>
                  <a:schemeClr val="dk1"/>
                </a:solidFill>
              </a:rPr>
              <a:t> fields, regions, it is </a:t>
            </a:r>
            <a:r>
              <a:rPr lang="en" sz="1500">
                <a:solidFill>
                  <a:schemeClr val="dk1"/>
                </a:solidFill>
              </a:rPr>
              <a:t>required</a:t>
            </a:r>
            <a:r>
              <a:rPr lang="en" sz="1500">
                <a:solidFill>
                  <a:schemeClr val="dk1"/>
                </a:solidFill>
              </a:rPr>
              <a:t> to have a deep </a:t>
            </a:r>
            <a:r>
              <a:rPr lang="en" sz="1500">
                <a:solidFill>
                  <a:schemeClr val="dk1"/>
                </a:solidFill>
              </a:rPr>
              <a:t>knowledge</a:t>
            </a:r>
            <a:r>
              <a:rPr lang="en" sz="1500">
                <a:solidFill>
                  <a:schemeClr val="dk1"/>
                </a:solidFill>
              </a:rPr>
              <a:t> of</a:t>
            </a:r>
            <a:r>
              <a:rPr lang="en" sz="1500">
                <a:solidFill>
                  <a:schemeClr val="dk1"/>
                </a:solidFill>
              </a:rPr>
              <a:t> soil parameters. Discussions</a:t>
            </a:r>
            <a:r>
              <a:rPr lang="en" sz="1500">
                <a:solidFill>
                  <a:schemeClr val="dk1"/>
                </a:solidFill>
              </a:rPr>
              <a:t> with Soil scientists, Agronomist in the team would be a </a:t>
            </a:r>
            <a:r>
              <a:rPr lang="en" sz="1500">
                <a:solidFill>
                  <a:schemeClr val="dk1"/>
                </a:solidFill>
              </a:rPr>
              <a:t>sufficient</a:t>
            </a:r>
            <a:r>
              <a:rPr lang="en" sz="1500">
                <a:solidFill>
                  <a:schemeClr val="dk1"/>
                </a:solidFill>
              </a:rPr>
              <a:t> way of improving the </a:t>
            </a:r>
            <a:r>
              <a:rPr lang="en" sz="1500">
                <a:solidFill>
                  <a:schemeClr val="dk1"/>
                </a:solidFill>
              </a:rPr>
              <a:t>knowledge and share opinions.</a:t>
            </a:r>
            <a:endParaRPr sz="1500">
              <a:solidFill>
                <a:schemeClr val="dk1"/>
              </a:solidFill>
            </a:endParaRPr>
          </a:p>
          <a:p>
            <a:pPr indent="-323850" lvl="0" marL="457200" rtl="0" algn="just">
              <a:spcBef>
                <a:spcPts val="0"/>
              </a:spcBef>
              <a:spcAft>
                <a:spcPts val="0"/>
              </a:spcAft>
              <a:buClr>
                <a:schemeClr val="dk1"/>
              </a:buClr>
              <a:buSzPts val="1500"/>
              <a:buAutoNum type="arabicPeriod"/>
            </a:pPr>
            <a:r>
              <a:rPr lang="en" sz="1500">
                <a:solidFill>
                  <a:schemeClr val="dk1"/>
                </a:solidFill>
              </a:rPr>
              <a:t>Read the book: </a:t>
            </a:r>
            <a:r>
              <a:rPr b="1" lang="en" sz="1500" u="sng">
                <a:solidFill>
                  <a:schemeClr val="hlink"/>
                </a:solidFill>
                <a:hlinkClick r:id="rId3"/>
              </a:rPr>
              <a:t>Remote Sensing of Soils</a:t>
            </a:r>
            <a:r>
              <a:rPr lang="en" sz="1500">
                <a:solidFill>
                  <a:schemeClr val="dk1"/>
                </a:solidFill>
              </a:rPr>
              <a:t>, and the article </a:t>
            </a:r>
            <a:r>
              <a:rPr b="1" lang="en" sz="1500" u="sng">
                <a:solidFill>
                  <a:schemeClr val="hlink"/>
                </a:solidFill>
                <a:hlinkClick r:id="rId4"/>
              </a:rPr>
              <a:t>Reflectance Properties of Soils</a:t>
            </a:r>
            <a:endParaRPr sz="1500">
              <a:solidFill>
                <a:schemeClr val="dk1"/>
              </a:solidFill>
            </a:endParaRPr>
          </a:p>
          <a:p>
            <a:pPr indent="-323850" lvl="0" marL="457200" rtl="0" algn="just">
              <a:spcBef>
                <a:spcPts val="0"/>
              </a:spcBef>
              <a:spcAft>
                <a:spcPts val="0"/>
              </a:spcAft>
              <a:buSzPts val="1500"/>
              <a:buAutoNum type="arabicPeriod"/>
            </a:pPr>
            <a:r>
              <a:rPr lang="en" sz="1500">
                <a:solidFill>
                  <a:schemeClr val="dk1"/>
                </a:solidFill>
              </a:rPr>
              <a:t>Do more research/development </a:t>
            </a:r>
            <a:r>
              <a:rPr lang="en" sz="1500">
                <a:solidFill>
                  <a:schemeClr val="dk1"/>
                </a:solidFill>
              </a:rPr>
              <a:t>works</a:t>
            </a:r>
            <a:r>
              <a:rPr lang="en" sz="1500">
                <a:solidFill>
                  <a:schemeClr val="dk1"/>
                </a:solidFill>
              </a:rPr>
              <a:t> on dimensionality reduction</a:t>
            </a:r>
            <a:endParaRPr sz="1500">
              <a:solidFill>
                <a:schemeClr val="dk1"/>
              </a:solidFill>
            </a:endParaRPr>
          </a:p>
          <a:p>
            <a:pPr indent="-323850" lvl="0" marL="457200" rtl="0" algn="just">
              <a:spcBef>
                <a:spcPts val="0"/>
              </a:spcBef>
              <a:spcAft>
                <a:spcPts val="0"/>
              </a:spcAft>
              <a:buSzPts val="1500"/>
              <a:buAutoNum type="arabicPeriod"/>
            </a:pPr>
            <a:r>
              <a:rPr lang="en" sz="1500">
                <a:solidFill>
                  <a:schemeClr val="dk1"/>
                </a:solidFill>
              </a:rPr>
              <a:t>Study the soil </a:t>
            </a:r>
            <a:r>
              <a:rPr lang="en" sz="1500">
                <a:solidFill>
                  <a:schemeClr val="dk1"/>
                </a:solidFill>
              </a:rPr>
              <a:t>indexes.</a:t>
            </a:r>
            <a:endParaRPr sz="1500">
              <a:solidFill>
                <a:schemeClr val="dk1"/>
              </a:solidFill>
            </a:endParaRPr>
          </a:p>
          <a:p>
            <a:pPr indent="-323850" lvl="0" marL="457200" rtl="0" algn="just">
              <a:spcBef>
                <a:spcPts val="0"/>
              </a:spcBef>
              <a:spcAft>
                <a:spcPts val="0"/>
              </a:spcAft>
              <a:buClr>
                <a:schemeClr val="dk1"/>
              </a:buClr>
              <a:buSzPts val="1500"/>
              <a:buAutoNum type="arabicPeriod"/>
            </a:pPr>
            <a:r>
              <a:rPr lang="en" sz="1500">
                <a:solidFill>
                  <a:schemeClr val="dk1"/>
                </a:solidFill>
              </a:rPr>
              <a:t>Work more on tuning </a:t>
            </a:r>
            <a:r>
              <a:rPr lang="en" sz="1500">
                <a:solidFill>
                  <a:schemeClr val="dk1"/>
                </a:solidFill>
              </a:rPr>
              <a:t>Hyperparameters of the Model.</a:t>
            </a:r>
            <a:endParaRPr sz="1500">
              <a:solidFill>
                <a:schemeClr val="dk1"/>
              </a:solidFill>
            </a:endParaRPr>
          </a:p>
          <a:p>
            <a:pPr indent="-323850" lvl="0" marL="457200" rtl="0" algn="just">
              <a:spcBef>
                <a:spcPts val="0"/>
              </a:spcBef>
              <a:spcAft>
                <a:spcPts val="0"/>
              </a:spcAft>
              <a:buClr>
                <a:schemeClr val="dk1"/>
              </a:buClr>
              <a:buSzPts val="1500"/>
              <a:buAutoNum type="arabicPeriod"/>
            </a:pPr>
            <a:r>
              <a:rPr lang="en" sz="1500">
                <a:solidFill>
                  <a:schemeClr val="dk1"/>
                </a:solidFill>
              </a:rPr>
              <a:t>Find new features, which can be derived from the spectral reflection to be new input for the model.</a:t>
            </a:r>
            <a:endParaRPr sz="1500">
              <a:solidFill>
                <a:schemeClr val="dk1"/>
              </a:solidFill>
            </a:endParaRPr>
          </a:p>
        </p:txBody>
      </p:sp>
      <p:sp>
        <p:nvSpPr>
          <p:cNvPr id="381" name="Google Shape;38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37"/>
          <p:cNvPicPr preferRelativeResize="0"/>
          <p:nvPr/>
        </p:nvPicPr>
        <p:blipFill>
          <a:blip r:embed="rId5">
            <a:alphaModFix/>
          </a:blip>
          <a:stretch>
            <a:fillRect/>
          </a:stretch>
        </p:blipFill>
        <p:spPr>
          <a:xfrm>
            <a:off x="5835075" y="695275"/>
            <a:ext cx="2944965" cy="4254624"/>
          </a:xfrm>
          <a:prstGeom prst="rect">
            <a:avLst/>
          </a:prstGeom>
          <a:noFill/>
          <a:ln>
            <a:noFill/>
          </a:ln>
        </p:spPr>
      </p:pic>
      <p:sp>
        <p:nvSpPr>
          <p:cNvPr id="383" name="Google Shape;383;p37"/>
          <p:cNvSpPr txBox="1"/>
          <p:nvPr/>
        </p:nvSpPr>
        <p:spPr>
          <a:xfrm>
            <a:off x="5987475" y="4911200"/>
            <a:ext cx="2674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6"/>
              </a:rPr>
              <a:t>source</a:t>
            </a:r>
            <a:endParaRPr sz="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a:t>
            </a:r>
            <a:r>
              <a:rPr b="1" lang="en" sz="2020"/>
              <a:t>x: The Code implementation in GoogleColab</a:t>
            </a:r>
            <a:endParaRPr b="1" sz="2020"/>
          </a:p>
        </p:txBody>
      </p:sp>
      <p:sp>
        <p:nvSpPr>
          <p:cNvPr id="389" name="Google Shape;38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38"/>
          <p:cNvPicPr preferRelativeResize="0"/>
          <p:nvPr/>
        </p:nvPicPr>
        <p:blipFill>
          <a:blip r:embed="rId3">
            <a:alphaModFix/>
          </a:blip>
          <a:stretch>
            <a:fillRect/>
          </a:stretch>
        </p:blipFill>
        <p:spPr>
          <a:xfrm>
            <a:off x="417425" y="752700"/>
            <a:ext cx="8167660" cy="4039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69800" y="156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500"/>
              <a:t>PART-1: </a:t>
            </a:r>
            <a:r>
              <a:rPr b="1" lang="en" sz="2500"/>
              <a:t>Familiarize with the dataset</a:t>
            </a:r>
            <a:endParaRPr b="1" sz="2500"/>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0" name="Google Shape;70;p15"/>
          <p:cNvGrpSpPr/>
          <p:nvPr/>
        </p:nvGrpSpPr>
        <p:grpSpPr>
          <a:xfrm>
            <a:off x="837563" y="998450"/>
            <a:ext cx="4843700" cy="3988200"/>
            <a:chOff x="236650" y="1052050"/>
            <a:chExt cx="4843700" cy="3988200"/>
          </a:xfrm>
        </p:grpSpPr>
        <p:sp>
          <p:nvSpPr>
            <p:cNvPr id="71" name="Google Shape;71;p15"/>
            <p:cNvSpPr/>
            <p:nvPr/>
          </p:nvSpPr>
          <p:spPr>
            <a:xfrm>
              <a:off x="236650" y="2382400"/>
              <a:ext cx="1467300" cy="67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inspection</a:t>
              </a:r>
              <a:endParaRPr/>
            </a:p>
          </p:txBody>
        </p:sp>
        <p:sp>
          <p:nvSpPr>
            <p:cNvPr id="72" name="Google Shape;72;p15"/>
            <p:cNvSpPr/>
            <p:nvPr/>
          </p:nvSpPr>
          <p:spPr>
            <a:xfrm>
              <a:off x="2571750" y="1052050"/>
              <a:ext cx="25086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 values/empty/</a:t>
              </a:r>
              <a:r>
                <a:rPr lang="en"/>
                <a:t>duplicate</a:t>
              </a:r>
              <a:endParaRPr/>
            </a:p>
          </p:txBody>
        </p:sp>
        <p:sp>
          <p:nvSpPr>
            <p:cNvPr id="73" name="Google Shape;73;p15"/>
            <p:cNvSpPr/>
            <p:nvPr/>
          </p:nvSpPr>
          <p:spPr>
            <a:xfrm>
              <a:off x="2571750" y="1855925"/>
              <a:ext cx="25086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Check the instrument measurements</a:t>
              </a:r>
              <a:endParaRPr/>
            </a:p>
          </p:txBody>
        </p:sp>
        <p:sp>
          <p:nvSpPr>
            <p:cNvPr id="74" name="Google Shape;74;p15"/>
            <p:cNvSpPr/>
            <p:nvPr/>
          </p:nvSpPr>
          <p:spPr>
            <a:xfrm>
              <a:off x="2571750" y="2699575"/>
              <a:ext cx="25086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Check estimated values (‘som’)</a:t>
              </a:r>
              <a:endParaRPr/>
            </a:p>
          </p:txBody>
        </p:sp>
        <p:sp>
          <p:nvSpPr>
            <p:cNvPr id="75" name="Google Shape;75;p15"/>
            <p:cNvSpPr/>
            <p:nvPr/>
          </p:nvSpPr>
          <p:spPr>
            <a:xfrm>
              <a:off x="2571750" y="3570200"/>
              <a:ext cx="25086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Check Geo-location </a:t>
              </a:r>
              <a:endParaRPr/>
            </a:p>
          </p:txBody>
        </p:sp>
        <p:sp>
          <p:nvSpPr>
            <p:cNvPr id="76" name="Google Shape;76;p15"/>
            <p:cNvSpPr/>
            <p:nvPr/>
          </p:nvSpPr>
          <p:spPr>
            <a:xfrm>
              <a:off x="2571750" y="4440850"/>
              <a:ext cx="2508600" cy="59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Mislabeled data</a:t>
              </a:r>
              <a:endParaRPr/>
            </a:p>
          </p:txBody>
        </p:sp>
        <p:cxnSp>
          <p:nvCxnSpPr>
            <p:cNvPr id="77" name="Google Shape;77;p15"/>
            <p:cNvCxnSpPr>
              <a:endCxn id="72" idx="1"/>
            </p:cNvCxnSpPr>
            <p:nvPr/>
          </p:nvCxnSpPr>
          <p:spPr>
            <a:xfrm flipH="1" rot="10800000">
              <a:off x="1703850" y="1351750"/>
              <a:ext cx="867900" cy="136980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5"/>
            <p:cNvCxnSpPr>
              <a:stCxn id="71" idx="3"/>
              <a:endCxn id="73" idx="1"/>
            </p:cNvCxnSpPr>
            <p:nvPr/>
          </p:nvCxnSpPr>
          <p:spPr>
            <a:xfrm flipH="1" rot="10800000">
              <a:off x="1703950" y="2155600"/>
              <a:ext cx="867900" cy="5661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15"/>
            <p:cNvCxnSpPr>
              <a:stCxn id="71" idx="3"/>
              <a:endCxn id="74" idx="1"/>
            </p:cNvCxnSpPr>
            <p:nvPr/>
          </p:nvCxnSpPr>
          <p:spPr>
            <a:xfrm>
              <a:off x="1703950" y="2721700"/>
              <a:ext cx="867900" cy="277500"/>
            </a:xfrm>
            <a:prstGeom prst="straightConnector1">
              <a:avLst/>
            </a:prstGeom>
            <a:noFill/>
            <a:ln cap="flat" cmpd="sng" w="9525">
              <a:solidFill>
                <a:schemeClr val="dk2"/>
              </a:solidFill>
              <a:prstDash val="solid"/>
              <a:round/>
              <a:headEnd len="med" w="med" type="none"/>
              <a:tailEnd len="med" w="med" type="none"/>
            </a:ln>
          </p:spPr>
        </p:cxnSp>
        <p:cxnSp>
          <p:nvCxnSpPr>
            <p:cNvPr id="80" name="Google Shape;80;p15"/>
            <p:cNvCxnSpPr>
              <a:stCxn id="71" idx="3"/>
              <a:endCxn id="75" idx="1"/>
            </p:cNvCxnSpPr>
            <p:nvPr/>
          </p:nvCxnSpPr>
          <p:spPr>
            <a:xfrm>
              <a:off x="1703950" y="2721700"/>
              <a:ext cx="867900" cy="114810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15"/>
            <p:cNvCxnSpPr>
              <a:stCxn id="71" idx="3"/>
              <a:endCxn id="76" idx="1"/>
            </p:cNvCxnSpPr>
            <p:nvPr/>
          </p:nvCxnSpPr>
          <p:spPr>
            <a:xfrm>
              <a:off x="1703950" y="2721700"/>
              <a:ext cx="867900" cy="2019000"/>
            </a:xfrm>
            <a:prstGeom prst="straightConnector1">
              <a:avLst/>
            </a:prstGeom>
            <a:noFill/>
            <a:ln cap="flat" cmpd="sng" w="9525">
              <a:solidFill>
                <a:schemeClr val="dk2"/>
              </a:solidFill>
              <a:prstDash val="solid"/>
              <a:round/>
              <a:headEnd len="med" w="med" type="none"/>
              <a:tailEnd len="med" w="med" type="none"/>
            </a:ln>
          </p:spPr>
        </p:cxnSp>
      </p:grpSp>
      <p:sp>
        <p:nvSpPr>
          <p:cNvPr id="82" name="Google Shape;82;p15"/>
          <p:cNvSpPr/>
          <p:nvPr/>
        </p:nvSpPr>
        <p:spPr>
          <a:xfrm>
            <a:off x="6074188" y="998450"/>
            <a:ext cx="21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Remove non values</a:t>
            </a:r>
            <a:endParaRPr/>
          </a:p>
        </p:txBody>
      </p:sp>
      <p:sp>
        <p:nvSpPr>
          <p:cNvPr id="83" name="Google Shape;83;p15"/>
          <p:cNvSpPr/>
          <p:nvPr/>
        </p:nvSpPr>
        <p:spPr>
          <a:xfrm>
            <a:off x="6074188" y="3503413"/>
            <a:ext cx="21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Remove the point has wrong location</a:t>
            </a:r>
            <a:endParaRPr/>
          </a:p>
        </p:txBody>
      </p:sp>
      <p:sp>
        <p:nvSpPr>
          <p:cNvPr id="84" name="Google Shape;84;p15"/>
          <p:cNvSpPr/>
          <p:nvPr/>
        </p:nvSpPr>
        <p:spPr>
          <a:xfrm>
            <a:off x="6080400" y="4381238"/>
            <a:ext cx="21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Correct wrong labels</a:t>
            </a:r>
            <a:endParaRPr/>
          </a:p>
        </p:txBody>
      </p:sp>
      <p:sp>
        <p:nvSpPr>
          <p:cNvPr id="85" name="Google Shape;85;p15"/>
          <p:cNvSpPr/>
          <p:nvPr/>
        </p:nvSpPr>
        <p:spPr>
          <a:xfrm>
            <a:off x="6080400" y="2689850"/>
            <a:ext cx="2184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Remove found outliers</a:t>
            </a:r>
            <a:endParaRPr/>
          </a:p>
        </p:txBody>
      </p:sp>
      <p:cxnSp>
        <p:nvCxnSpPr>
          <p:cNvPr id="86" name="Google Shape;86;p15"/>
          <p:cNvCxnSpPr>
            <a:stCxn id="72" idx="3"/>
          </p:cNvCxnSpPr>
          <p:nvPr/>
        </p:nvCxnSpPr>
        <p:spPr>
          <a:xfrm>
            <a:off x="5681263" y="1298150"/>
            <a:ext cx="191700" cy="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5"/>
          <p:cNvCxnSpPr/>
          <p:nvPr/>
        </p:nvCxnSpPr>
        <p:spPr>
          <a:xfrm>
            <a:off x="5681263" y="3789775"/>
            <a:ext cx="191700" cy="0"/>
          </a:xfrm>
          <a:prstGeom prst="straightConnector1">
            <a:avLst/>
          </a:prstGeom>
          <a:noFill/>
          <a:ln cap="flat" cmpd="sng" w="9525">
            <a:solidFill>
              <a:schemeClr val="dk2"/>
            </a:solidFill>
            <a:prstDash val="solid"/>
            <a:round/>
            <a:headEnd len="med" w="med" type="none"/>
            <a:tailEnd len="med" w="med" type="triangle"/>
          </a:ln>
        </p:spPr>
      </p:cxnSp>
      <p:cxnSp>
        <p:nvCxnSpPr>
          <p:cNvPr id="88" name="Google Shape;88;p15"/>
          <p:cNvCxnSpPr/>
          <p:nvPr/>
        </p:nvCxnSpPr>
        <p:spPr>
          <a:xfrm>
            <a:off x="5681263" y="2911950"/>
            <a:ext cx="191700" cy="0"/>
          </a:xfrm>
          <a:prstGeom prst="straightConnector1">
            <a:avLst/>
          </a:prstGeom>
          <a:noFill/>
          <a:ln cap="flat" cmpd="sng" w="9525">
            <a:solidFill>
              <a:schemeClr val="dk2"/>
            </a:solidFill>
            <a:prstDash val="solid"/>
            <a:round/>
            <a:headEnd len="med" w="med" type="none"/>
            <a:tailEnd len="med" w="med" type="triangle"/>
          </a:ln>
        </p:spPr>
      </p:cxnSp>
      <p:cxnSp>
        <p:nvCxnSpPr>
          <p:cNvPr id="89" name="Google Shape;89;p15"/>
          <p:cNvCxnSpPr/>
          <p:nvPr/>
        </p:nvCxnSpPr>
        <p:spPr>
          <a:xfrm>
            <a:off x="5681263" y="4667600"/>
            <a:ext cx="191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Data issues found:</a:t>
            </a:r>
            <a:endParaRPr b="1" sz="2000"/>
          </a:p>
        </p:txBody>
      </p:sp>
      <p:sp>
        <p:nvSpPr>
          <p:cNvPr id="95" name="Google Shape;95;p16"/>
          <p:cNvSpPr txBox="1"/>
          <p:nvPr>
            <p:ph idx="1" type="body"/>
          </p:nvPr>
        </p:nvSpPr>
        <p:spPr>
          <a:xfrm>
            <a:off x="270075" y="884600"/>
            <a:ext cx="8520600" cy="114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NaN/</a:t>
            </a:r>
            <a:r>
              <a:rPr lang="en"/>
              <a:t>Empty</a:t>
            </a:r>
            <a:r>
              <a:rPr lang="en"/>
              <a:t> element(s) in several records (</a:t>
            </a:r>
            <a:r>
              <a:rPr lang="en">
                <a:solidFill>
                  <a:srgbClr val="FF9900"/>
                </a:solidFill>
              </a:rPr>
              <a:t>21 points sample</a:t>
            </a:r>
            <a:r>
              <a:rPr lang="en"/>
              <a:t>).</a:t>
            </a:r>
            <a:endParaRPr/>
          </a:p>
          <a:p>
            <a:pPr indent="-342900" lvl="0" marL="457200" rtl="0" algn="l">
              <a:spcBef>
                <a:spcPts val="0"/>
              </a:spcBef>
              <a:spcAft>
                <a:spcPts val="0"/>
              </a:spcAft>
              <a:buSzPts val="1800"/>
              <a:buChar char="●"/>
            </a:pPr>
            <a:r>
              <a:rPr lang="en"/>
              <a:t>Incorrect geo-position (the Lat, Lng coordinates, </a:t>
            </a:r>
            <a:r>
              <a:rPr lang="en">
                <a:solidFill>
                  <a:srgbClr val="FF9900"/>
                </a:solidFill>
              </a:rPr>
              <a:t>01 point sample</a:t>
            </a:r>
            <a:r>
              <a:rPr lang="en"/>
              <a:t>).</a:t>
            </a:r>
            <a:endParaRPr/>
          </a:p>
          <a:p>
            <a:pPr indent="-342900" lvl="0" marL="457200" rtl="0" algn="l">
              <a:spcBef>
                <a:spcPts val="0"/>
              </a:spcBef>
              <a:spcAft>
                <a:spcPts val="0"/>
              </a:spcAft>
              <a:buSzPts val="1800"/>
              <a:buChar char="●"/>
            </a:pPr>
            <a:r>
              <a:rPr lang="en"/>
              <a:t>Incorrect data label (</a:t>
            </a:r>
            <a:r>
              <a:rPr i="1" lang="en"/>
              <a:t>“location”, </a:t>
            </a:r>
            <a:r>
              <a:rPr i="1" lang="en">
                <a:solidFill>
                  <a:srgbClr val="FF9900"/>
                </a:solidFill>
              </a:rPr>
              <a:t>some points of field_A are labelled as field_B</a:t>
            </a:r>
            <a:r>
              <a:rPr lang="en"/>
              <a:t>).</a:t>
            </a:r>
            <a:endParaRPr/>
          </a:p>
        </p:txBody>
      </p:sp>
      <p:pic>
        <p:nvPicPr>
          <p:cNvPr id="96" name="Google Shape;96;p16"/>
          <p:cNvPicPr preferRelativeResize="0"/>
          <p:nvPr/>
        </p:nvPicPr>
        <p:blipFill>
          <a:blip r:embed="rId3">
            <a:alphaModFix/>
          </a:blip>
          <a:stretch>
            <a:fillRect/>
          </a:stretch>
        </p:blipFill>
        <p:spPr>
          <a:xfrm>
            <a:off x="152400" y="2448775"/>
            <a:ext cx="8839204" cy="2231381"/>
          </a:xfrm>
          <a:prstGeom prst="rect">
            <a:avLst/>
          </a:prstGeom>
          <a:noFill/>
          <a:ln>
            <a:noFill/>
          </a:ln>
        </p:spPr>
      </p:pic>
      <p:sp>
        <p:nvSpPr>
          <p:cNvPr id="97" name="Google Shape;97;p16"/>
          <p:cNvSpPr/>
          <p:nvPr/>
        </p:nvSpPr>
        <p:spPr>
          <a:xfrm>
            <a:off x="4070050" y="3544650"/>
            <a:ext cx="501900" cy="41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3996825" y="3073725"/>
            <a:ext cx="1067100" cy="411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800">
                <a:solidFill>
                  <a:srgbClr val="FF0000"/>
                </a:solidFill>
              </a:rPr>
              <a:t>Incorrect geo-position</a:t>
            </a:r>
            <a:endParaRPr b="1" sz="800">
              <a:solidFill>
                <a:srgbClr val="FF0000"/>
              </a:solidFill>
            </a:endParaRPr>
          </a:p>
        </p:txBody>
      </p:sp>
      <p:pic>
        <p:nvPicPr>
          <p:cNvPr id="99" name="Google Shape;99;p16"/>
          <p:cNvPicPr preferRelativeResize="0"/>
          <p:nvPr/>
        </p:nvPicPr>
        <p:blipFill rotWithShape="1">
          <a:blip r:embed="rId4">
            <a:alphaModFix/>
          </a:blip>
          <a:srcRect b="0" l="30283" r="33449" t="0"/>
          <a:stretch/>
        </p:blipFill>
        <p:spPr>
          <a:xfrm>
            <a:off x="152400" y="2433675"/>
            <a:ext cx="2880869" cy="2231376"/>
          </a:xfrm>
          <a:prstGeom prst="rect">
            <a:avLst/>
          </a:prstGeom>
          <a:noFill/>
          <a:ln>
            <a:noFill/>
          </a:ln>
        </p:spPr>
      </p:pic>
      <p:pic>
        <p:nvPicPr>
          <p:cNvPr id="100" name="Google Shape;100;p16"/>
          <p:cNvPicPr preferRelativeResize="0"/>
          <p:nvPr/>
        </p:nvPicPr>
        <p:blipFill>
          <a:blip r:embed="rId5">
            <a:alphaModFix/>
          </a:blip>
          <a:stretch>
            <a:fillRect/>
          </a:stretch>
        </p:blipFill>
        <p:spPr>
          <a:xfrm>
            <a:off x="5737464" y="2450400"/>
            <a:ext cx="2495610" cy="2231375"/>
          </a:xfrm>
          <a:prstGeom prst="rect">
            <a:avLst/>
          </a:prstGeom>
          <a:noFill/>
          <a:ln>
            <a:noFill/>
          </a:ln>
        </p:spPr>
      </p:pic>
      <p:pic>
        <p:nvPicPr>
          <p:cNvPr id="101" name="Google Shape;101;p16"/>
          <p:cNvPicPr preferRelativeResize="0"/>
          <p:nvPr/>
        </p:nvPicPr>
        <p:blipFill>
          <a:blip r:embed="rId6">
            <a:alphaModFix/>
          </a:blip>
          <a:stretch>
            <a:fillRect/>
          </a:stretch>
        </p:blipFill>
        <p:spPr>
          <a:xfrm>
            <a:off x="7545450" y="4392025"/>
            <a:ext cx="687625" cy="288125"/>
          </a:xfrm>
          <a:prstGeom prst="rect">
            <a:avLst/>
          </a:prstGeom>
          <a:noFill/>
          <a:ln>
            <a:noFill/>
          </a:ln>
        </p:spPr>
      </p:pic>
      <p:sp>
        <p:nvSpPr>
          <p:cNvPr id="102" name="Google Shape;10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110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Spectroscopic</a:t>
            </a:r>
            <a:r>
              <a:rPr b="1" lang="en" sz="2000"/>
              <a:t> measurement data &amp; </a:t>
            </a:r>
            <a:r>
              <a:rPr b="1" lang="en" sz="2000"/>
              <a:t>Soil Organic Matter content data</a:t>
            </a:r>
            <a:endParaRPr b="1" sz="2000"/>
          </a:p>
        </p:txBody>
      </p:sp>
      <p:pic>
        <p:nvPicPr>
          <p:cNvPr id="108" name="Google Shape;108;p17"/>
          <p:cNvPicPr preferRelativeResize="0"/>
          <p:nvPr/>
        </p:nvPicPr>
        <p:blipFill>
          <a:blip r:embed="rId3">
            <a:alphaModFix/>
          </a:blip>
          <a:stretch>
            <a:fillRect/>
          </a:stretch>
        </p:blipFill>
        <p:spPr>
          <a:xfrm>
            <a:off x="12888" y="683500"/>
            <a:ext cx="4469798" cy="1897600"/>
          </a:xfrm>
          <a:prstGeom prst="rect">
            <a:avLst/>
          </a:prstGeom>
          <a:noFill/>
          <a:ln>
            <a:noFill/>
          </a:ln>
        </p:spPr>
      </p:pic>
      <p:pic>
        <p:nvPicPr>
          <p:cNvPr id="109" name="Google Shape;109;p17"/>
          <p:cNvPicPr preferRelativeResize="0"/>
          <p:nvPr/>
        </p:nvPicPr>
        <p:blipFill>
          <a:blip r:embed="rId4">
            <a:alphaModFix/>
          </a:blip>
          <a:stretch>
            <a:fillRect/>
          </a:stretch>
        </p:blipFill>
        <p:spPr>
          <a:xfrm>
            <a:off x="88525" y="2629975"/>
            <a:ext cx="4432836" cy="1897600"/>
          </a:xfrm>
          <a:prstGeom prst="rect">
            <a:avLst/>
          </a:prstGeom>
          <a:noFill/>
          <a:ln>
            <a:noFill/>
          </a:ln>
        </p:spPr>
      </p:pic>
      <p:pic>
        <p:nvPicPr>
          <p:cNvPr id="110" name="Google Shape;110;p17"/>
          <p:cNvPicPr preferRelativeResize="0"/>
          <p:nvPr/>
        </p:nvPicPr>
        <p:blipFill>
          <a:blip r:embed="rId5">
            <a:alphaModFix/>
          </a:blip>
          <a:stretch>
            <a:fillRect/>
          </a:stretch>
        </p:blipFill>
        <p:spPr>
          <a:xfrm>
            <a:off x="4718075" y="692825"/>
            <a:ext cx="4425920" cy="1878949"/>
          </a:xfrm>
          <a:prstGeom prst="rect">
            <a:avLst/>
          </a:prstGeom>
          <a:noFill/>
          <a:ln>
            <a:noFill/>
          </a:ln>
        </p:spPr>
      </p:pic>
      <p:pic>
        <p:nvPicPr>
          <p:cNvPr id="111" name="Google Shape;111;p17"/>
          <p:cNvPicPr preferRelativeResize="0"/>
          <p:nvPr/>
        </p:nvPicPr>
        <p:blipFill>
          <a:blip r:embed="rId6">
            <a:alphaModFix/>
          </a:blip>
          <a:stretch>
            <a:fillRect/>
          </a:stretch>
        </p:blipFill>
        <p:spPr>
          <a:xfrm>
            <a:off x="4572000" y="2689981"/>
            <a:ext cx="4587176" cy="1973250"/>
          </a:xfrm>
          <a:prstGeom prst="rect">
            <a:avLst/>
          </a:prstGeom>
          <a:noFill/>
          <a:ln>
            <a:noFill/>
          </a:ln>
        </p:spPr>
      </p:pic>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p:nvPr/>
        </p:nvSpPr>
        <p:spPr>
          <a:xfrm>
            <a:off x="4330725" y="4254975"/>
            <a:ext cx="241200" cy="230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8973450" y="4405250"/>
            <a:ext cx="241200" cy="230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3416325" y="3774050"/>
            <a:ext cx="9144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Outliers?</a:t>
            </a:r>
            <a:endParaRPr>
              <a:solidFill>
                <a:srgbClr val="FF0000"/>
              </a:solidFill>
            </a:endParaRPr>
          </a:p>
        </p:txBody>
      </p:sp>
      <p:cxnSp>
        <p:nvCxnSpPr>
          <p:cNvPr id="116" name="Google Shape;116;p17"/>
          <p:cNvCxnSpPr>
            <a:stCxn id="117" idx="2"/>
            <a:endCxn id="114" idx="1"/>
          </p:cNvCxnSpPr>
          <p:nvPr/>
        </p:nvCxnSpPr>
        <p:spPr>
          <a:xfrm>
            <a:off x="8563950" y="4254975"/>
            <a:ext cx="444900" cy="1839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7"/>
          <p:cNvSpPr txBox="1"/>
          <p:nvPr/>
        </p:nvSpPr>
        <p:spPr>
          <a:xfrm>
            <a:off x="8106750" y="3854775"/>
            <a:ext cx="9144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Outliers?</a:t>
            </a:r>
            <a:endParaRPr>
              <a:solidFill>
                <a:srgbClr val="FF0000"/>
              </a:solidFill>
            </a:endParaRPr>
          </a:p>
        </p:txBody>
      </p:sp>
      <p:cxnSp>
        <p:nvCxnSpPr>
          <p:cNvPr id="118" name="Google Shape;118;p17"/>
          <p:cNvCxnSpPr>
            <a:stCxn id="115" idx="2"/>
            <a:endCxn id="113" idx="2"/>
          </p:cNvCxnSpPr>
          <p:nvPr/>
        </p:nvCxnSpPr>
        <p:spPr>
          <a:xfrm>
            <a:off x="3873525" y="4174250"/>
            <a:ext cx="457200" cy="1959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7"/>
          <p:cNvSpPr txBox="1"/>
          <p:nvPr/>
        </p:nvSpPr>
        <p:spPr>
          <a:xfrm>
            <a:off x="244350" y="4598425"/>
            <a:ext cx="877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From the spectroscopic measurement, no </a:t>
            </a:r>
            <a:r>
              <a:rPr lang="en" sz="1100"/>
              <a:t>abnormal errors of measurement are found. But from the histogram of ‘som’ value, there are some abnormal values. To make sure, whether they are outliers we </a:t>
            </a:r>
            <a:r>
              <a:rPr lang="en" sz="1100"/>
              <a:t>need a further step.</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t>Observed o</a:t>
            </a:r>
            <a:r>
              <a:rPr b="1" lang="en" sz="2000"/>
              <a:t>utliers</a:t>
            </a:r>
            <a:r>
              <a:rPr b="1" lang="en" sz="2000"/>
              <a:t> from scatter plot</a:t>
            </a:r>
            <a:endParaRPr b="1" sz="2000"/>
          </a:p>
        </p:txBody>
      </p:sp>
      <p:pic>
        <p:nvPicPr>
          <p:cNvPr id="125" name="Google Shape;125;p18"/>
          <p:cNvPicPr preferRelativeResize="0"/>
          <p:nvPr/>
        </p:nvPicPr>
        <p:blipFill>
          <a:blip r:embed="rId3">
            <a:alphaModFix/>
          </a:blip>
          <a:stretch>
            <a:fillRect/>
          </a:stretch>
        </p:blipFill>
        <p:spPr>
          <a:xfrm>
            <a:off x="121675" y="636726"/>
            <a:ext cx="4383347" cy="3723650"/>
          </a:xfrm>
          <a:prstGeom prst="rect">
            <a:avLst/>
          </a:prstGeom>
          <a:noFill/>
          <a:ln>
            <a:noFill/>
          </a:ln>
        </p:spPr>
      </p:pic>
      <p:pic>
        <p:nvPicPr>
          <p:cNvPr id="126" name="Google Shape;126;p18"/>
          <p:cNvPicPr preferRelativeResize="0"/>
          <p:nvPr/>
        </p:nvPicPr>
        <p:blipFill>
          <a:blip r:embed="rId4">
            <a:alphaModFix/>
          </a:blip>
          <a:stretch>
            <a:fillRect/>
          </a:stretch>
        </p:blipFill>
        <p:spPr>
          <a:xfrm>
            <a:off x="4572000" y="607725"/>
            <a:ext cx="4399525" cy="3781656"/>
          </a:xfrm>
          <a:prstGeom prst="rect">
            <a:avLst/>
          </a:prstGeom>
          <a:noFill/>
          <a:ln>
            <a:noFill/>
          </a:ln>
        </p:spPr>
      </p:pic>
      <p:sp>
        <p:nvSpPr>
          <p:cNvPr id="127" name="Google Shape;127;p18"/>
          <p:cNvSpPr/>
          <p:nvPr/>
        </p:nvSpPr>
        <p:spPr>
          <a:xfrm>
            <a:off x="1200825" y="900850"/>
            <a:ext cx="317400" cy="19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5681850" y="900850"/>
            <a:ext cx="317400" cy="195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8"/>
          <p:cNvSpPr txBox="1"/>
          <p:nvPr/>
        </p:nvSpPr>
        <p:spPr>
          <a:xfrm>
            <a:off x="311700" y="4389375"/>
            <a:ext cx="836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Outliers of estimated ‘som’ value are </a:t>
            </a:r>
            <a:r>
              <a:rPr lang="en"/>
              <a:t>detected</a:t>
            </a:r>
            <a:r>
              <a:rPr lang="en"/>
              <a:t> by scatter plot of ‘som’ values with one spectral value(i.e. nir_1902).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Wrong g</a:t>
            </a:r>
            <a:r>
              <a:rPr b="1" lang="en" sz="2000"/>
              <a:t>eo-position correction</a:t>
            </a:r>
            <a:endParaRPr b="1" sz="2000"/>
          </a:p>
        </p:txBody>
      </p:sp>
      <p:pic>
        <p:nvPicPr>
          <p:cNvPr id="136" name="Google Shape;136;p19"/>
          <p:cNvPicPr preferRelativeResize="0"/>
          <p:nvPr/>
        </p:nvPicPr>
        <p:blipFill>
          <a:blip r:embed="rId3">
            <a:alphaModFix/>
          </a:blip>
          <a:stretch>
            <a:fillRect/>
          </a:stretch>
        </p:blipFill>
        <p:spPr>
          <a:xfrm>
            <a:off x="1607588" y="2389475"/>
            <a:ext cx="5428576" cy="2456750"/>
          </a:xfrm>
          <a:prstGeom prst="rect">
            <a:avLst/>
          </a:prstGeom>
          <a:noFill/>
          <a:ln>
            <a:noFill/>
          </a:ln>
        </p:spPr>
      </p:pic>
      <p:sp>
        <p:nvSpPr>
          <p:cNvPr id="137" name="Google Shape;13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19"/>
          <p:cNvSpPr/>
          <p:nvPr/>
        </p:nvSpPr>
        <p:spPr>
          <a:xfrm>
            <a:off x="4174288" y="3513275"/>
            <a:ext cx="295200" cy="28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nvSpPr>
        <p:spPr>
          <a:xfrm>
            <a:off x="638100" y="469900"/>
            <a:ext cx="78678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To check the geo-position of surveyed points, the following steps need to </a:t>
            </a:r>
            <a:r>
              <a:rPr lang="en"/>
              <a:t>follow</a:t>
            </a:r>
            <a:r>
              <a:rPr lang="en"/>
              <a:t>:</a:t>
            </a:r>
            <a:endParaRPr/>
          </a:p>
          <a:p>
            <a:pPr indent="-317500" lvl="0" marL="457200" rtl="0" algn="just">
              <a:spcBef>
                <a:spcPts val="0"/>
              </a:spcBef>
              <a:spcAft>
                <a:spcPts val="0"/>
              </a:spcAft>
              <a:buSzPts val="1400"/>
              <a:buChar char="●"/>
            </a:pPr>
            <a:r>
              <a:rPr lang="en"/>
              <a:t>Converted csv data format into GEOJSON vector format (the geometry info </a:t>
            </a:r>
            <a:r>
              <a:rPr lang="en"/>
              <a:t>obtained</a:t>
            </a:r>
            <a:r>
              <a:rPr lang="en"/>
              <a:t> from ‘lat_lng” attribute).</a:t>
            </a:r>
            <a:endParaRPr/>
          </a:p>
          <a:p>
            <a:pPr indent="-317500" lvl="0" marL="457200" rtl="0" algn="just">
              <a:spcBef>
                <a:spcPts val="0"/>
              </a:spcBef>
              <a:spcAft>
                <a:spcPts val="0"/>
              </a:spcAft>
              <a:buSzPts val="1400"/>
              <a:buChar char="●"/>
            </a:pPr>
            <a:r>
              <a:rPr lang="en"/>
              <a:t>Open the created </a:t>
            </a:r>
            <a:r>
              <a:rPr lang="en">
                <a:solidFill>
                  <a:schemeClr val="dk1"/>
                </a:solidFill>
              </a:rPr>
              <a:t>GEOJSON in any GIS software/or using </a:t>
            </a:r>
            <a:r>
              <a:rPr lang="en" u="sng">
                <a:solidFill>
                  <a:schemeClr val="hlink"/>
                </a:solidFill>
                <a:hlinkClick r:id="rId4"/>
              </a:rPr>
              <a:t>geemap</a:t>
            </a:r>
            <a:r>
              <a:rPr lang="en"/>
              <a:t> and </a:t>
            </a:r>
            <a:r>
              <a:rPr lang="en" u="sng">
                <a:solidFill>
                  <a:schemeClr val="hlink"/>
                </a:solidFill>
                <a:hlinkClick r:id="rId5"/>
              </a:rPr>
              <a:t>earthengine</a:t>
            </a:r>
            <a:r>
              <a:rPr lang="en" u="sng">
                <a:solidFill>
                  <a:schemeClr val="hlink"/>
                </a:solidFill>
                <a:hlinkClick r:id="rId6"/>
              </a:rPr>
              <a:t>-api</a:t>
            </a:r>
            <a:r>
              <a:rPr lang="en"/>
              <a:t> to </a:t>
            </a:r>
            <a:r>
              <a:rPr lang="en"/>
              <a:t>manipulate</a:t>
            </a:r>
            <a:r>
              <a:rPr lang="en"/>
              <a:t> the data. The figure below shows there is a wrong geo-position point. </a:t>
            </a:r>
            <a:endParaRPr/>
          </a:p>
          <a:p>
            <a:pPr indent="-317500" lvl="0" marL="457200" rtl="0" algn="just">
              <a:spcBef>
                <a:spcPts val="0"/>
              </a:spcBef>
              <a:spcAft>
                <a:spcPts val="0"/>
              </a:spcAft>
              <a:buSzPts val="1400"/>
              <a:buChar char="●"/>
            </a:pPr>
            <a:r>
              <a:rPr lang="en">
                <a:solidFill>
                  <a:schemeClr val="dk1"/>
                </a:solidFill>
              </a:rPr>
              <a:t>M</a:t>
            </a:r>
            <a:r>
              <a:rPr lang="en">
                <a:solidFill>
                  <a:schemeClr val="dk1"/>
                </a:solidFill>
              </a:rPr>
              <a:t>anipulate the created GEOJSON if needed!</a:t>
            </a:r>
            <a:r>
              <a:rPr lang="en"/>
              <a:t> The point (below) then was removed from the data due to wrong geo-position.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193150" y="5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Data label correction</a:t>
            </a:r>
            <a:endParaRPr b="1" sz="2000"/>
          </a:p>
          <a:p>
            <a:pPr indent="0" lvl="0" marL="0" rtl="0" algn="l">
              <a:spcBef>
                <a:spcPts val="0"/>
              </a:spcBef>
              <a:spcAft>
                <a:spcPts val="0"/>
              </a:spcAft>
              <a:buNone/>
            </a:pPr>
            <a:r>
              <a:t/>
            </a:r>
            <a:endParaRPr/>
          </a:p>
        </p:txBody>
      </p:sp>
      <p:pic>
        <p:nvPicPr>
          <p:cNvPr id="145" name="Google Shape;145;p20"/>
          <p:cNvPicPr preferRelativeResize="0"/>
          <p:nvPr/>
        </p:nvPicPr>
        <p:blipFill>
          <a:blip r:embed="rId3">
            <a:alphaModFix/>
          </a:blip>
          <a:stretch>
            <a:fillRect/>
          </a:stretch>
        </p:blipFill>
        <p:spPr>
          <a:xfrm>
            <a:off x="342635" y="1685000"/>
            <a:ext cx="4177890" cy="3458501"/>
          </a:xfrm>
          <a:prstGeom prst="rect">
            <a:avLst/>
          </a:prstGeom>
          <a:noFill/>
          <a:ln>
            <a:noFill/>
          </a:ln>
        </p:spPr>
      </p:pic>
      <p:pic>
        <p:nvPicPr>
          <p:cNvPr id="146" name="Google Shape;146;p20"/>
          <p:cNvPicPr preferRelativeResize="0"/>
          <p:nvPr/>
        </p:nvPicPr>
        <p:blipFill>
          <a:blip r:embed="rId4">
            <a:alphaModFix/>
          </a:blip>
          <a:stretch>
            <a:fillRect/>
          </a:stretch>
        </p:blipFill>
        <p:spPr>
          <a:xfrm>
            <a:off x="4544936" y="1689500"/>
            <a:ext cx="4260614" cy="3458498"/>
          </a:xfrm>
          <a:prstGeom prst="rect">
            <a:avLst/>
          </a:prstGeom>
          <a:noFill/>
          <a:ln>
            <a:noFill/>
          </a:ln>
        </p:spPr>
      </p:pic>
      <p:pic>
        <p:nvPicPr>
          <p:cNvPr id="147" name="Google Shape;147;p20"/>
          <p:cNvPicPr preferRelativeResize="0"/>
          <p:nvPr/>
        </p:nvPicPr>
        <p:blipFill>
          <a:blip r:embed="rId5">
            <a:alphaModFix/>
          </a:blip>
          <a:stretch>
            <a:fillRect/>
          </a:stretch>
        </p:blipFill>
        <p:spPr>
          <a:xfrm>
            <a:off x="4118525" y="4422125"/>
            <a:ext cx="981075" cy="381000"/>
          </a:xfrm>
          <a:prstGeom prst="rect">
            <a:avLst/>
          </a:prstGeom>
          <a:noFill/>
          <a:ln>
            <a:noFill/>
          </a:ln>
        </p:spPr>
      </p:pic>
      <p:sp>
        <p:nvSpPr>
          <p:cNvPr id="148" name="Google Shape;148;p20"/>
          <p:cNvSpPr txBox="1"/>
          <p:nvPr/>
        </p:nvSpPr>
        <p:spPr>
          <a:xfrm>
            <a:off x="2105225" y="4833203"/>
            <a:ext cx="9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FF"/>
                </a:highlight>
              </a:rPr>
              <a:t>Before</a:t>
            </a:r>
            <a:endParaRPr b="1">
              <a:highlight>
                <a:srgbClr val="FFFFFF"/>
              </a:highlight>
            </a:endParaRPr>
          </a:p>
        </p:txBody>
      </p:sp>
      <p:sp>
        <p:nvSpPr>
          <p:cNvPr id="149" name="Google Shape;149;p20"/>
          <p:cNvSpPr txBox="1"/>
          <p:nvPr/>
        </p:nvSpPr>
        <p:spPr>
          <a:xfrm>
            <a:off x="6619487" y="4833203"/>
            <a:ext cx="9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rgbClr val="FFFFFF"/>
                </a:highlight>
              </a:rPr>
              <a:t>After</a:t>
            </a:r>
            <a:endParaRPr b="1">
              <a:highlight>
                <a:srgbClr val="FFFFFF"/>
              </a:highlight>
            </a:endParaRPr>
          </a:p>
        </p:txBody>
      </p:sp>
      <p:sp>
        <p:nvSpPr>
          <p:cNvPr id="150" name="Google Shape;15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0"/>
          <p:cNvSpPr txBox="1"/>
          <p:nvPr/>
        </p:nvSpPr>
        <p:spPr>
          <a:xfrm>
            <a:off x="320675" y="612775"/>
            <a:ext cx="87006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Mislabelling can </a:t>
            </a:r>
            <a:r>
              <a:rPr lang="en"/>
              <a:t>occur, as consequence it might introduce</a:t>
            </a:r>
            <a:r>
              <a:rPr lang="en"/>
              <a:t> wrong </a:t>
            </a:r>
            <a:r>
              <a:rPr lang="en"/>
              <a:t>analyst</a:t>
            </a:r>
            <a:r>
              <a:rPr lang="en"/>
              <a:t> predictions in further steps. Therefore, the data label is also need to be checked. In order to do it, the points “location” label need to be  showed on the map. The </a:t>
            </a:r>
            <a:r>
              <a:rPr lang="en">
                <a:solidFill>
                  <a:schemeClr val="dk1"/>
                </a:solidFill>
              </a:rPr>
              <a:t>m</a:t>
            </a:r>
            <a:r>
              <a:rPr lang="en">
                <a:solidFill>
                  <a:schemeClr val="dk1"/>
                </a:solidFill>
              </a:rPr>
              <a:t>islabelling points label have found (see below figure) and made correction for the points.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193150" y="57975"/>
            <a:ext cx="8520600" cy="4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Data label correction</a:t>
            </a:r>
            <a:endParaRPr b="1" sz="2020"/>
          </a:p>
          <a:p>
            <a:pPr indent="0" lvl="0" marL="0" rtl="0" algn="l">
              <a:spcBef>
                <a:spcPts val="0"/>
              </a:spcBef>
              <a:spcAft>
                <a:spcPts val="0"/>
              </a:spcAft>
              <a:buSzPts val="990"/>
              <a:buNone/>
            </a:pPr>
            <a:r>
              <a:t/>
            </a:r>
            <a:endParaRPr sz="2520"/>
          </a:p>
        </p:txBody>
      </p:sp>
      <p:sp>
        <p:nvSpPr>
          <p:cNvPr id="157" name="Google Shape;157;p21"/>
          <p:cNvSpPr txBox="1"/>
          <p:nvPr/>
        </p:nvSpPr>
        <p:spPr>
          <a:xfrm>
            <a:off x="4102950" y="188270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Before</a:t>
            </a:r>
            <a:endParaRPr b="1">
              <a:solidFill>
                <a:srgbClr val="0000FF"/>
              </a:solidFill>
            </a:endParaRPr>
          </a:p>
        </p:txBody>
      </p:sp>
      <p:sp>
        <p:nvSpPr>
          <p:cNvPr id="158" name="Google Shape;158;p21"/>
          <p:cNvSpPr txBox="1"/>
          <p:nvPr/>
        </p:nvSpPr>
        <p:spPr>
          <a:xfrm>
            <a:off x="4188675" y="3862525"/>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00FF"/>
                </a:solidFill>
              </a:rPr>
              <a:t>After</a:t>
            </a:r>
            <a:endParaRPr b="1">
              <a:solidFill>
                <a:srgbClr val="0000FF"/>
              </a:solidFill>
            </a:endParaRPr>
          </a:p>
        </p:txBody>
      </p:sp>
      <p:pic>
        <p:nvPicPr>
          <p:cNvPr id="159" name="Google Shape;159;p21"/>
          <p:cNvPicPr preferRelativeResize="0"/>
          <p:nvPr/>
        </p:nvPicPr>
        <p:blipFill>
          <a:blip r:embed="rId3">
            <a:alphaModFix/>
          </a:blip>
          <a:stretch>
            <a:fillRect/>
          </a:stretch>
        </p:blipFill>
        <p:spPr>
          <a:xfrm>
            <a:off x="104825" y="3317975"/>
            <a:ext cx="4202024" cy="1798800"/>
          </a:xfrm>
          <a:prstGeom prst="rect">
            <a:avLst/>
          </a:prstGeom>
          <a:noFill/>
          <a:ln>
            <a:noFill/>
          </a:ln>
        </p:spPr>
      </p:pic>
      <p:pic>
        <p:nvPicPr>
          <p:cNvPr id="160" name="Google Shape;160;p21"/>
          <p:cNvPicPr preferRelativeResize="0"/>
          <p:nvPr/>
        </p:nvPicPr>
        <p:blipFill>
          <a:blip r:embed="rId4">
            <a:alphaModFix/>
          </a:blip>
          <a:stretch>
            <a:fillRect/>
          </a:stretch>
        </p:blipFill>
        <p:spPr>
          <a:xfrm>
            <a:off x="104813" y="1230125"/>
            <a:ext cx="4202056" cy="1798800"/>
          </a:xfrm>
          <a:prstGeom prst="rect">
            <a:avLst/>
          </a:prstGeom>
          <a:noFill/>
          <a:ln>
            <a:noFill/>
          </a:ln>
        </p:spPr>
      </p:pic>
      <p:pic>
        <p:nvPicPr>
          <p:cNvPr id="161" name="Google Shape;161;p21"/>
          <p:cNvPicPr preferRelativeResize="0"/>
          <p:nvPr/>
        </p:nvPicPr>
        <p:blipFill>
          <a:blip r:embed="rId5">
            <a:alphaModFix/>
          </a:blip>
          <a:stretch>
            <a:fillRect/>
          </a:stretch>
        </p:blipFill>
        <p:spPr>
          <a:xfrm>
            <a:off x="4916913" y="3375752"/>
            <a:ext cx="4109450" cy="1767749"/>
          </a:xfrm>
          <a:prstGeom prst="rect">
            <a:avLst/>
          </a:prstGeom>
          <a:noFill/>
          <a:ln>
            <a:noFill/>
          </a:ln>
        </p:spPr>
      </p:pic>
      <p:pic>
        <p:nvPicPr>
          <p:cNvPr id="162" name="Google Shape;162;p21"/>
          <p:cNvPicPr preferRelativeResize="0"/>
          <p:nvPr/>
        </p:nvPicPr>
        <p:blipFill>
          <a:blip r:embed="rId6">
            <a:alphaModFix/>
          </a:blip>
          <a:stretch>
            <a:fillRect/>
          </a:stretch>
        </p:blipFill>
        <p:spPr>
          <a:xfrm>
            <a:off x="4880825" y="1183388"/>
            <a:ext cx="4181633" cy="1798800"/>
          </a:xfrm>
          <a:prstGeom prst="rect">
            <a:avLst/>
          </a:prstGeom>
          <a:noFill/>
          <a:ln>
            <a:noFill/>
          </a:ln>
        </p:spPr>
      </p:pic>
      <p:sp>
        <p:nvSpPr>
          <p:cNvPr id="163" name="Google Shape;163;p21"/>
          <p:cNvSpPr txBox="1"/>
          <p:nvPr/>
        </p:nvSpPr>
        <p:spPr>
          <a:xfrm>
            <a:off x="3368750" y="237165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field_A</a:t>
            </a:r>
            <a:endParaRPr b="1"/>
          </a:p>
        </p:txBody>
      </p:sp>
      <p:sp>
        <p:nvSpPr>
          <p:cNvPr id="164" name="Google Shape;164;p21"/>
          <p:cNvSpPr txBox="1"/>
          <p:nvPr/>
        </p:nvSpPr>
        <p:spPr>
          <a:xfrm>
            <a:off x="3368750" y="4262725"/>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field_A</a:t>
            </a:r>
            <a:endParaRPr b="1"/>
          </a:p>
        </p:txBody>
      </p:sp>
      <p:sp>
        <p:nvSpPr>
          <p:cNvPr id="165" name="Google Shape;165;p21"/>
          <p:cNvSpPr txBox="1"/>
          <p:nvPr/>
        </p:nvSpPr>
        <p:spPr>
          <a:xfrm>
            <a:off x="8008800" y="2372300"/>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field_B</a:t>
            </a:r>
            <a:endParaRPr b="1"/>
          </a:p>
        </p:txBody>
      </p:sp>
      <p:sp>
        <p:nvSpPr>
          <p:cNvPr id="166" name="Google Shape;166;p21"/>
          <p:cNvSpPr txBox="1"/>
          <p:nvPr/>
        </p:nvSpPr>
        <p:spPr>
          <a:xfrm>
            <a:off x="8008800" y="4262725"/>
            <a:ext cx="9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field_B</a:t>
            </a:r>
            <a:endParaRPr b="1"/>
          </a:p>
        </p:txBody>
      </p:sp>
      <p:sp>
        <p:nvSpPr>
          <p:cNvPr id="167" name="Google Shape;16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1"/>
          <p:cNvSpPr txBox="1"/>
          <p:nvPr/>
        </p:nvSpPr>
        <p:spPr>
          <a:xfrm>
            <a:off x="311700" y="448488"/>
            <a:ext cx="8520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Using histogram to see how the distribution of </a:t>
            </a:r>
            <a:r>
              <a:rPr b="1" i="1" lang="en"/>
              <a:t>‘som’ </a:t>
            </a:r>
            <a:r>
              <a:rPr lang="en"/>
              <a:t>values (with outliers) in two field change before and after label correction is applied. The results show that, after label correction the distribution shape of ‘som’ values in both fields are </a:t>
            </a:r>
            <a:r>
              <a:rPr b="1" i="1" lang="en"/>
              <a:t>kinds of almost normal distributed</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